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4"/>
  </p:notesMasterIdLst>
  <p:sldIdLst>
    <p:sldId id="336" r:id="rId2"/>
    <p:sldId id="337" r:id="rId3"/>
    <p:sldId id="347" r:id="rId4"/>
    <p:sldId id="257" r:id="rId5"/>
    <p:sldId id="258" r:id="rId6"/>
    <p:sldId id="299" r:id="rId7"/>
    <p:sldId id="300" r:id="rId8"/>
    <p:sldId id="259" r:id="rId9"/>
    <p:sldId id="260" r:id="rId10"/>
    <p:sldId id="261" r:id="rId11"/>
    <p:sldId id="262" r:id="rId12"/>
    <p:sldId id="291" r:id="rId13"/>
    <p:sldId id="292" r:id="rId14"/>
    <p:sldId id="266" r:id="rId15"/>
    <p:sldId id="302" r:id="rId16"/>
    <p:sldId id="267" r:id="rId17"/>
    <p:sldId id="268" r:id="rId18"/>
    <p:sldId id="269" r:id="rId19"/>
    <p:sldId id="304" r:id="rId20"/>
    <p:sldId id="348" r:id="rId21"/>
    <p:sldId id="349" r:id="rId22"/>
    <p:sldId id="350" r:id="rId23"/>
    <p:sldId id="351" r:id="rId24"/>
    <p:sldId id="352" r:id="rId25"/>
    <p:sldId id="353" r:id="rId26"/>
    <p:sldId id="354" r:id="rId27"/>
    <p:sldId id="358" r:id="rId28"/>
    <p:sldId id="359" r:id="rId29"/>
    <p:sldId id="361" r:id="rId30"/>
    <p:sldId id="362" r:id="rId31"/>
    <p:sldId id="363" r:id="rId32"/>
    <p:sldId id="364" r:id="rId33"/>
    <p:sldId id="365" r:id="rId34"/>
    <p:sldId id="366" r:id="rId35"/>
    <p:sldId id="367" r:id="rId36"/>
    <p:sldId id="368" r:id="rId37"/>
    <p:sldId id="369" r:id="rId38"/>
    <p:sldId id="370" r:id="rId39"/>
    <p:sldId id="371" r:id="rId40"/>
    <p:sldId id="341" r:id="rId41"/>
    <p:sldId id="342" r:id="rId42"/>
    <p:sldId id="34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24" autoAdjust="0"/>
  </p:normalViewPr>
  <p:slideViewPr>
    <p:cSldViewPr>
      <p:cViewPr varScale="1">
        <p:scale>
          <a:sx n="66" d="100"/>
          <a:sy n="66" d="100"/>
        </p:scale>
        <p:origin x="142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D6C0F-7BFD-47EF-8651-3E40866AA038}" type="datetimeFigureOut">
              <a:rPr lang="en-US" smtClean="0"/>
              <a:pPr/>
              <a:t>8/28/2022</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7DA2A-0C05-47F2-962F-089487F216D7}"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6B7DA2A-0C05-47F2-962F-089487F216D7}" type="slidenum">
              <a:rPr lang="en-IN" smtClean="0"/>
              <a:pPr/>
              <a:t>5</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10DC27C-BDB5-4DB0-A7A0-F7DE30B14798}" type="datetimeFigureOut">
              <a:rPr lang="en-US" smtClean="0"/>
              <a:pPr/>
              <a:t>8/28/2022</a:t>
            </a:fld>
            <a:endParaRPr lang="en-IN"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F2DBE6B-BBAF-4CFB-B5CA-113304BE4297}"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0DC27C-BDB5-4DB0-A7A0-F7DE30B14798}" type="datetimeFigureOut">
              <a:rPr lang="en-US" smtClean="0"/>
              <a:pPr/>
              <a:t>8/28/2022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2DBE6B-BBAF-4CFB-B5CA-113304BE4297}"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0DC27C-BDB5-4DB0-A7A0-F7DE30B14798}" type="datetimeFigureOut">
              <a:rPr lang="en-US" smtClean="0"/>
              <a:pPr/>
              <a:t>8/28/2022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2DBE6B-BBAF-4CFB-B5CA-113304BE4297}"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0DC27C-BDB5-4DB0-A7A0-F7DE30B14798}" type="datetimeFigureOut">
              <a:rPr lang="en-US" smtClean="0"/>
              <a:pPr/>
              <a:t>8/28/2022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2DBE6B-BBAF-4CFB-B5CA-113304BE4297}" type="slidenum">
              <a:rPr lang="en-IN" smtClean="0"/>
              <a:pPr/>
              <a:t>‹#›</a:t>
            </a:fld>
            <a:endParaRPr lang="en-IN"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10DC27C-BDB5-4DB0-A7A0-F7DE30B14798}" type="datetimeFigureOut">
              <a:rPr lang="en-US" smtClean="0"/>
              <a:pPr/>
              <a:t>8/28/2022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2DBE6B-BBAF-4CFB-B5CA-113304BE4297}" type="slidenum">
              <a:rPr lang="en-IN" smtClean="0"/>
              <a:pPr/>
              <a:t>‹#›</a:t>
            </a:fld>
            <a:endParaRPr lang="en-IN"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10DC27C-BDB5-4DB0-A7A0-F7DE30B14798}" type="datetimeFigureOut">
              <a:rPr lang="en-US" smtClean="0"/>
              <a:pPr/>
              <a:t>8/28/2022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2DBE6B-BBAF-4CFB-B5CA-113304BE4297}" type="slidenum">
              <a:rPr lang="en-IN" smtClean="0"/>
              <a:pPr/>
              <a:t>‹#›</a:t>
            </a:fld>
            <a:endParaRPr lang="en-IN"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10DC27C-BDB5-4DB0-A7A0-F7DE30B14798}" type="datetimeFigureOut">
              <a:rPr lang="en-US" smtClean="0"/>
              <a:pPr/>
              <a:t>8/28/2022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2DBE6B-BBAF-4CFB-B5CA-113304BE4297}" type="slidenum">
              <a:rPr lang="en-IN" smtClean="0"/>
              <a:pPr/>
              <a:t>‹#›</a:t>
            </a:fld>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0DC27C-BDB5-4DB0-A7A0-F7DE30B14798}" type="datetimeFigureOut">
              <a:rPr lang="en-US" smtClean="0"/>
              <a:pPr/>
              <a:t>8/28/2022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2DBE6B-BBAF-4CFB-B5CA-113304BE4297}" type="slidenum">
              <a:rPr lang="en-IN" smtClean="0"/>
              <a:pPr/>
              <a:t>‹#›</a:t>
            </a:fld>
            <a:endParaRPr lang="en-IN"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DC27C-BDB5-4DB0-A7A0-F7DE30B14798}" type="datetimeFigureOut">
              <a:rPr lang="en-US" smtClean="0"/>
              <a:pPr/>
              <a:t>8/28/2022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2DBE6B-BBAF-4CFB-B5CA-113304BE4297}"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10DC27C-BDB5-4DB0-A7A0-F7DE30B14798}" type="datetimeFigureOut">
              <a:rPr lang="en-US" smtClean="0"/>
              <a:pPr/>
              <a:t>8/28/2022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2DBE6B-BBAF-4CFB-B5CA-113304BE4297}" type="slidenum">
              <a:rPr lang="en-IN" smtClean="0"/>
              <a:pPr/>
              <a:t>‹#›</a:t>
            </a:fld>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10DC27C-BDB5-4DB0-A7A0-F7DE30B14798}" type="datetimeFigureOut">
              <a:rPr lang="en-US" smtClean="0"/>
              <a:pPr/>
              <a:t>8/28/2022</a:t>
            </a:fld>
            <a:endParaRPr lang="en-IN"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F2DBE6B-BBAF-4CFB-B5CA-113304BE4297}" type="slidenum">
              <a:rPr lang="en-IN" smtClean="0"/>
              <a:pPr/>
              <a:t>‹#›</a:t>
            </a:fld>
            <a:endParaRPr lang="en-IN"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10DC27C-BDB5-4DB0-A7A0-F7DE30B14798}" type="datetimeFigureOut">
              <a:rPr lang="en-US" smtClean="0"/>
              <a:pPr/>
              <a:t>8/28/2022</a:t>
            </a:fld>
            <a:endParaRPr lang="en-IN"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2DBE6B-BBAF-4CFB-B5CA-113304BE4297}"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a:t>
            </a:r>
            <a:r>
              <a:rPr lang="en-US" sz="2100" dirty="0" smtClean="0">
                <a:latin typeface="Book Antiqua" panose="02040602050305030304" pitchFamily="18" charset="0"/>
              </a:rPr>
              <a:t>TOPIC- </a:t>
            </a:r>
          </a:p>
          <a:p>
            <a:pPr algn="ctr"/>
            <a:r>
              <a:rPr lang="en-US" sz="2100" dirty="0" smtClean="0">
                <a:latin typeface="Book Antiqua" panose="02040602050305030304" pitchFamily="18" charset="0"/>
              </a:rPr>
              <a:t>ARCH EXPANSION</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3603802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00174"/>
            <a:ext cx="8229600" cy="5072098"/>
          </a:xfrm>
        </p:spPr>
        <p:txBody>
          <a:bodyPr>
            <a:normAutofit fontScale="92500"/>
          </a:bodyPr>
          <a:lstStyle/>
          <a:p>
            <a:pPr>
              <a:lnSpc>
                <a:spcPct val="170000"/>
              </a:lnSpc>
              <a:buClr>
                <a:schemeClr val="tx1"/>
              </a:buClr>
              <a:buFont typeface="Courier New" pitchFamily="49" charset="0"/>
              <a:buChar char="o"/>
            </a:pPr>
            <a:r>
              <a:rPr lang="en-IN" sz="2400" dirty="0">
                <a:latin typeface="Times New Roman" pitchFamily="18" charset="0"/>
                <a:cs typeface="Times New Roman" pitchFamily="18" charset="0"/>
              </a:rPr>
              <a:t>The </a:t>
            </a:r>
            <a:r>
              <a:rPr lang="en-IN" sz="2400" dirty="0" smtClean="0">
                <a:latin typeface="Times New Roman" pitchFamily="18" charset="0"/>
                <a:cs typeface="Times New Roman" pitchFamily="18" charset="0"/>
              </a:rPr>
              <a:t>maxilla </a:t>
            </a:r>
            <a:r>
              <a:rPr lang="en-IN" sz="2400" dirty="0">
                <a:latin typeface="Times New Roman" pitchFamily="18" charset="0"/>
                <a:cs typeface="Times New Roman" pitchFamily="18" charset="0"/>
              </a:rPr>
              <a:t>together with the palatine bone forms the hard palate,floor and greater part of the lateral walls of the nasal cavity.</a:t>
            </a:r>
          </a:p>
          <a:p>
            <a:pPr>
              <a:lnSpc>
                <a:spcPct val="170000"/>
              </a:lnSpc>
              <a:buClr>
                <a:schemeClr val="tx1"/>
              </a:buClr>
              <a:buFont typeface="Courier New" pitchFamily="49" charset="0"/>
              <a:buChar char="o"/>
            </a:pPr>
            <a:r>
              <a:rPr lang="en-IN" sz="2400" dirty="0">
                <a:latin typeface="Times New Roman" pitchFamily="18" charset="0"/>
                <a:cs typeface="Times New Roman" pitchFamily="18" charset="0"/>
              </a:rPr>
              <a:t>The maxilla is a paired bone that articulates various bones including frontal,ethmoid,nasal,lacrimal,vomer,zygomatic and the palatine bones.</a:t>
            </a:r>
          </a:p>
          <a:p>
            <a:pPr>
              <a:lnSpc>
                <a:spcPct val="170000"/>
              </a:lnSpc>
              <a:buClr>
                <a:schemeClr val="tx1"/>
              </a:buClr>
              <a:buFont typeface="Courier New" pitchFamily="49" charset="0"/>
              <a:buChar char="o"/>
            </a:pPr>
            <a:r>
              <a:rPr lang="en-IN" sz="2400" dirty="0">
                <a:latin typeface="Times New Roman" pitchFamily="18" charset="0"/>
                <a:cs typeface="Times New Roman" pitchFamily="18" charset="0"/>
              </a:rPr>
              <a:t>The inter-maxillary and the inter-palatine sutures are collectively called the mid-palatal suture.Rapid  maxillary expansion should be initiated prior to the ossification of the mid-palatal.</a:t>
            </a:r>
          </a:p>
          <a:p>
            <a:pPr>
              <a:buFont typeface="Wingdings" pitchFamily="2" charset="2"/>
              <a:buChar char="v"/>
            </a:pPr>
            <a:endParaRPr lang="en-IN" dirty="0"/>
          </a:p>
          <a:p>
            <a:pPr>
              <a:buFont typeface="Wingdings" pitchFamily="2" charset="2"/>
              <a:buChar char="v"/>
            </a:pPr>
            <a:endParaRPr lang="en-IN" dirty="0"/>
          </a:p>
          <a:p>
            <a:pPr>
              <a:buFont typeface="Wingdings" pitchFamily="2" charset="2"/>
              <a:buChar char="v"/>
            </a:pPr>
            <a:endParaRPr lang="en-IN" dirty="0"/>
          </a:p>
        </p:txBody>
      </p:sp>
      <p:sp>
        <p:nvSpPr>
          <p:cNvPr id="2" name="Title 1"/>
          <p:cNvSpPr>
            <a:spLocks noGrp="1"/>
          </p:cNvSpPr>
          <p:nvPr>
            <p:ph type="title"/>
          </p:nvPr>
        </p:nvSpPr>
        <p:spPr>
          <a:xfrm>
            <a:off x="457200" y="274638"/>
            <a:ext cx="8229600" cy="1296974"/>
          </a:xfrm>
        </p:spPr>
        <p:txBody>
          <a:bodyPr>
            <a:normAutofit/>
          </a:bodyPr>
          <a:lstStyle/>
          <a:p>
            <a:pPr algn="ctr">
              <a:lnSpc>
                <a:spcPct val="150000"/>
              </a:lnSpc>
            </a:pPr>
            <a:r>
              <a:rPr lang="en-IN" sz="3600" u="sng" dirty="0">
                <a:solidFill>
                  <a:schemeClr val="bg2">
                    <a:lumMod val="25000"/>
                  </a:schemeClr>
                </a:solidFill>
                <a:latin typeface="Times New Roman" pitchFamily="18" charset="0"/>
                <a:cs typeface="Times New Roman" pitchFamily="18" charset="0"/>
              </a:rPr>
              <a:t>APPLIED ANATOMY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357850"/>
          </a:xfrm>
        </p:spPr>
        <p:txBody>
          <a:bodyPr/>
          <a:lstStyle/>
          <a:p>
            <a:r>
              <a:rPr lang="en-IN" dirty="0">
                <a:effectLst>
                  <a:outerShdw blurRad="38100" dist="38100" dir="2700000" algn="tl">
                    <a:srgbClr val="000000">
                      <a:alpha val="43137"/>
                    </a:srgbClr>
                  </a:outerShdw>
                </a:effectLst>
                <a:latin typeface="Times New Roman" pitchFamily="18" charset="0"/>
                <a:cs typeface="Times New Roman" pitchFamily="18" charset="0"/>
              </a:rPr>
              <a:t>Posterior crossbite</a:t>
            </a:r>
          </a:p>
          <a:p>
            <a:pPr>
              <a:lnSpc>
                <a:spcPct val="150000"/>
              </a:lnSpc>
              <a:buNone/>
            </a:pPr>
            <a:r>
              <a:rPr lang="en-IN" dirty="0"/>
              <a:t>   </a:t>
            </a:r>
            <a:r>
              <a:rPr lang="en-IN" sz="2000" dirty="0">
                <a:latin typeface="Times New Roman" pitchFamily="18" charset="0"/>
                <a:cs typeface="Times New Roman" pitchFamily="18" charset="0"/>
              </a:rPr>
              <a:t>posterior crossbite associated with real or relative maxillary deficiencies</a:t>
            </a:r>
            <a:r>
              <a:rPr lang="en-IN" sz="2000" dirty="0"/>
              <a:t>.</a:t>
            </a:r>
          </a:p>
        </p:txBody>
      </p:sp>
      <p:sp>
        <p:nvSpPr>
          <p:cNvPr id="2" name="Title 1"/>
          <p:cNvSpPr>
            <a:spLocks noGrp="1"/>
          </p:cNvSpPr>
          <p:nvPr>
            <p:ph type="title"/>
          </p:nvPr>
        </p:nvSpPr>
        <p:spPr>
          <a:xfrm>
            <a:off x="457200" y="274638"/>
            <a:ext cx="8229600" cy="939784"/>
          </a:xfrm>
        </p:spPr>
        <p:txBody>
          <a:bodyPr>
            <a:normAutofit/>
          </a:bodyPr>
          <a:lstStyle/>
          <a:p>
            <a:pPr algn="ctr">
              <a:lnSpc>
                <a:spcPct val="150000"/>
              </a:lnSpc>
            </a:pPr>
            <a:r>
              <a:rPr lang="en-IN" sz="3600" u="sng" dirty="0">
                <a:solidFill>
                  <a:schemeClr val="bg2">
                    <a:lumMod val="25000"/>
                  </a:schemeClr>
                </a:solidFill>
                <a:effectLst/>
                <a:latin typeface="Times New Roman" pitchFamily="18" charset="0"/>
                <a:cs typeface="Times New Roman" pitchFamily="18" charset="0"/>
              </a:rPr>
              <a:t>INDICATIONS FOR R.M.E</a:t>
            </a:r>
          </a:p>
        </p:txBody>
      </p:sp>
      <p:pic>
        <p:nvPicPr>
          <p:cNvPr id="4" name="Picture 3" descr="20191219_005051_HDR-1.jpg"/>
          <p:cNvPicPr>
            <a:picLocks noChangeAspect="1"/>
          </p:cNvPicPr>
          <p:nvPr/>
        </p:nvPicPr>
        <p:blipFill>
          <a:blip r:embed="rId2" cstate="print"/>
          <a:stretch>
            <a:fillRect/>
          </a:stretch>
        </p:blipFill>
        <p:spPr>
          <a:xfrm>
            <a:off x="1857356" y="2428868"/>
            <a:ext cx="6715108" cy="385765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85728"/>
            <a:ext cx="4038600" cy="6215106"/>
          </a:xfrm>
        </p:spPr>
        <p:txBody>
          <a:bodyPr/>
          <a:lstStyle/>
          <a:p>
            <a:r>
              <a:rPr lang="en-IN" dirty="0"/>
              <a:t>Class III malocclusion</a:t>
            </a:r>
          </a:p>
          <a:p>
            <a:pPr>
              <a:lnSpc>
                <a:spcPct val="150000"/>
              </a:lnSpc>
              <a:buNone/>
            </a:pPr>
            <a:r>
              <a:rPr lang="en-IN" dirty="0">
                <a:latin typeface="Times New Roman" pitchFamily="18" charset="0"/>
                <a:cs typeface="Times New Roman" pitchFamily="18" charset="0"/>
              </a:rPr>
              <a:t>   </a:t>
            </a:r>
            <a:r>
              <a:rPr lang="en-IN" sz="2000" dirty="0">
                <a:latin typeface="Times New Roman" pitchFamily="18" charset="0"/>
                <a:cs typeface="Times New Roman" pitchFamily="18" charset="0"/>
              </a:rPr>
              <a:t>Class III malocclusion of dental or skeletal cause. Improvement is seen in both anterior as well as posterior crossbites</a:t>
            </a:r>
            <a:r>
              <a:rPr lang="en-IN" sz="2000" dirty="0"/>
              <a:t>. </a:t>
            </a:r>
          </a:p>
        </p:txBody>
      </p:sp>
      <p:sp>
        <p:nvSpPr>
          <p:cNvPr id="4" name="Content Placeholder 3"/>
          <p:cNvSpPr>
            <a:spLocks noGrp="1"/>
          </p:cNvSpPr>
          <p:nvPr>
            <p:ph sz="half" idx="2"/>
          </p:nvPr>
        </p:nvSpPr>
        <p:spPr>
          <a:xfrm>
            <a:off x="4648200" y="285728"/>
            <a:ext cx="4038600" cy="6072230"/>
          </a:xfrm>
        </p:spPr>
        <p:txBody>
          <a:bodyPr/>
          <a:lstStyle/>
          <a:p>
            <a:r>
              <a:rPr lang="en-IN" dirty="0"/>
              <a:t>Cleft palate patients</a:t>
            </a:r>
          </a:p>
          <a:p>
            <a:pPr>
              <a:lnSpc>
                <a:spcPct val="150000"/>
              </a:lnSpc>
              <a:buNone/>
            </a:pPr>
            <a:r>
              <a:rPr lang="en-IN" sz="1800" dirty="0"/>
              <a:t>    </a:t>
            </a:r>
            <a:r>
              <a:rPr lang="en-IN" sz="2000" dirty="0">
                <a:latin typeface="Times New Roman" pitchFamily="18" charset="0"/>
                <a:cs typeface="Times New Roman" pitchFamily="18" charset="0"/>
              </a:rPr>
              <a:t>Cleft palate patients with collapsed maxillary arch may benefit from rapid maxillary expansion.</a:t>
            </a:r>
          </a:p>
        </p:txBody>
      </p:sp>
      <p:pic>
        <p:nvPicPr>
          <p:cNvPr id="9" name="Picture 8" descr="20191219_011817_HDR-1.jpg"/>
          <p:cNvPicPr>
            <a:picLocks noChangeAspect="1"/>
          </p:cNvPicPr>
          <p:nvPr/>
        </p:nvPicPr>
        <p:blipFill>
          <a:blip r:embed="rId2" cstate="print"/>
          <a:stretch>
            <a:fillRect/>
          </a:stretch>
        </p:blipFill>
        <p:spPr>
          <a:xfrm>
            <a:off x="1000100" y="3286124"/>
            <a:ext cx="2857520" cy="2928958"/>
          </a:xfrm>
          <a:prstGeom prst="rect">
            <a:avLst/>
          </a:prstGeom>
          <a:ln>
            <a:noFill/>
          </a:ln>
          <a:effectLst>
            <a:softEdge rad="112500"/>
          </a:effectLst>
        </p:spPr>
      </p:pic>
      <p:pic>
        <p:nvPicPr>
          <p:cNvPr id="10" name="Picture 9" descr="20191219_005354_HDR-1.jpg"/>
          <p:cNvPicPr>
            <a:picLocks noChangeAspect="1"/>
          </p:cNvPicPr>
          <p:nvPr/>
        </p:nvPicPr>
        <p:blipFill>
          <a:blip r:embed="rId3" cstate="print"/>
          <a:stretch>
            <a:fillRect/>
          </a:stretch>
        </p:blipFill>
        <p:spPr>
          <a:xfrm rot="16200000">
            <a:off x="5393537" y="3178967"/>
            <a:ext cx="3000396" cy="321471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0"/>
            <a:ext cx="4038600" cy="6007291"/>
          </a:xfrm>
        </p:spPr>
        <p:txBody>
          <a:bodyPr/>
          <a:lstStyle/>
          <a:p>
            <a:r>
              <a:rPr lang="en-IN" dirty="0"/>
              <a:t>Face mask therapy</a:t>
            </a:r>
          </a:p>
          <a:p>
            <a:pPr>
              <a:lnSpc>
                <a:spcPct val="150000"/>
              </a:lnSpc>
              <a:buNone/>
            </a:pPr>
            <a:r>
              <a:rPr lang="en-IN" dirty="0"/>
              <a:t>  </a:t>
            </a:r>
            <a:r>
              <a:rPr lang="en-IN" sz="2000" dirty="0">
                <a:latin typeface="Times New Roman" pitchFamily="18" charset="0"/>
                <a:cs typeface="Times New Roman" pitchFamily="18" charset="0"/>
              </a:rPr>
              <a:t>In cases requiring face mask therapy, R.M.E is used along with face mask to loosen the maxillary sutural attachments so as to facillitate protraction.</a:t>
            </a:r>
          </a:p>
        </p:txBody>
      </p:sp>
      <p:sp>
        <p:nvSpPr>
          <p:cNvPr id="4" name="Content Placeholder 3"/>
          <p:cNvSpPr>
            <a:spLocks noGrp="1"/>
          </p:cNvSpPr>
          <p:nvPr>
            <p:ph sz="half" idx="2"/>
          </p:nvPr>
        </p:nvSpPr>
        <p:spPr>
          <a:xfrm>
            <a:off x="4648200" y="0"/>
            <a:ext cx="4038600" cy="6007291"/>
          </a:xfrm>
        </p:spPr>
        <p:txBody>
          <a:bodyPr/>
          <a:lstStyle/>
          <a:p>
            <a:r>
              <a:rPr lang="en-IN" dirty="0"/>
              <a:t>Medical indications</a:t>
            </a:r>
          </a:p>
          <a:p>
            <a:pPr>
              <a:lnSpc>
                <a:spcPct val="150000"/>
              </a:lnSpc>
              <a:buNone/>
            </a:pPr>
            <a:r>
              <a:rPr lang="en-IN" dirty="0"/>
              <a:t>  </a:t>
            </a:r>
            <a:r>
              <a:rPr lang="en-IN" sz="2000" dirty="0">
                <a:latin typeface="Times New Roman" pitchFamily="18" charset="0"/>
                <a:cs typeface="Times New Roman" pitchFamily="18" charset="0"/>
              </a:rPr>
              <a:t>The medical indications for rapid maxillary expansion include nasal stenosis , poor nasal airway, septal deformities, recurrent ear and nasal infection and allergic rhintis  e.t.c.</a:t>
            </a:r>
          </a:p>
        </p:txBody>
      </p:sp>
      <p:pic>
        <p:nvPicPr>
          <p:cNvPr id="5" name="Picture 4" descr="20191219_005600_HDR-1.jpg"/>
          <p:cNvPicPr>
            <a:picLocks noChangeAspect="1"/>
          </p:cNvPicPr>
          <p:nvPr/>
        </p:nvPicPr>
        <p:blipFill>
          <a:blip r:embed="rId2" cstate="print"/>
          <a:stretch>
            <a:fillRect/>
          </a:stretch>
        </p:blipFill>
        <p:spPr>
          <a:xfrm rot="16200000">
            <a:off x="1214414" y="3357564"/>
            <a:ext cx="2643207" cy="2500327"/>
          </a:xfrm>
          <a:prstGeom prst="rect">
            <a:avLst/>
          </a:prstGeom>
          <a:ln>
            <a:noFill/>
          </a:ln>
          <a:effectLst>
            <a:softEdge rad="112500"/>
          </a:effectLst>
        </p:spPr>
      </p:pic>
      <p:pic>
        <p:nvPicPr>
          <p:cNvPr id="6" name="Picture 5" descr="20191219_093552_HDR-1.jpg"/>
          <p:cNvPicPr>
            <a:picLocks noChangeAspect="1"/>
          </p:cNvPicPr>
          <p:nvPr/>
        </p:nvPicPr>
        <p:blipFill>
          <a:blip r:embed="rId3" cstate="print"/>
          <a:stretch>
            <a:fillRect/>
          </a:stretch>
        </p:blipFill>
        <p:spPr>
          <a:xfrm rot="16200000">
            <a:off x="5750727" y="3536157"/>
            <a:ext cx="2643206" cy="2428892"/>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00174"/>
            <a:ext cx="8472518" cy="5715040"/>
          </a:xfrm>
        </p:spPr>
        <p:txBody>
          <a:bodyPr>
            <a:normAutofit fontScale="25000" lnSpcReduction="20000"/>
          </a:bodyPr>
          <a:lstStyle/>
          <a:p>
            <a:pPr marL="1371600" indent="-1371600">
              <a:buClr>
                <a:schemeClr val="tx1"/>
              </a:buClr>
              <a:buNone/>
            </a:pPr>
            <a:r>
              <a:rPr lang="en-IN" sz="14400" dirty="0">
                <a:latin typeface="Times New Roman" pitchFamily="18" charset="0"/>
                <a:cs typeface="Times New Roman" pitchFamily="18" charset="0"/>
              </a:rPr>
              <a:t>a.  Maxillary skeletal effect:</a:t>
            </a:r>
          </a:p>
          <a:p>
            <a:pPr marL="514350" indent="-514350">
              <a:lnSpc>
                <a:spcPct val="170000"/>
              </a:lnSpc>
              <a:buClr>
                <a:schemeClr val="tx1"/>
              </a:buClr>
              <a:buFont typeface="Courier New" pitchFamily="49" charset="0"/>
              <a:buChar char="o"/>
            </a:pPr>
            <a:r>
              <a:rPr lang="en-IN" sz="8000" dirty="0">
                <a:latin typeface="Times New Roman" pitchFamily="18" charset="0"/>
                <a:cs typeface="Times New Roman" pitchFamily="18" charset="0"/>
              </a:rPr>
              <a:t>The maxillary posterior teeth are used as handles to apply a transverse reciprocal force so as to open the mid-palatal suture.</a:t>
            </a:r>
          </a:p>
          <a:p>
            <a:pPr marL="514350" indent="-514350">
              <a:lnSpc>
                <a:spcPct val="170000"/>
              </a:lnSpc>
              <a:buClr>
                <a:schemeClr val="tx1"/>
              </a:buClr>
              <a:buFont typeface="Courier New" pitchFamily="49" charset="0"/>
              <a:buChar char="o"/>
            </a:pPr>
            <a:r>
              <a:rPr lang="en-IN" sz="8000" dirty="0">
                <a:latin typeface="Times New Roman" pitchFamily="18" charset="0"/>
                <a:cs typeface="Times New Roman" pitchFamily="18" charset="0"/>
              </a:rPr>
              <a:t> The appliance on activation compress the periodontal ligament and bends the aleolar process bucally and slowly opens the mid-palatal suture.</a:t>
            </a:r>
          </a:p>
          <a:p>
            <a:pPr marL="514350" indent="-514350" algn="r">
              <a:lnSpc>
                <a:spcPct val="170000"/>
              </a:lnSpc>
              <a:buFont typeface="Wingdings" pitchFamily="2" charset="2"/>
              <a:buChar char="v"/>
            </a:pPr>
            <a:endParaRPr lang="en-IN" sz="9600" dirty="0">
              <a:latin typeface="Times New Roman" pitchFamily="18" charset="0"/>
              <a:cs typeface="Times New Roman" pitchFamily="18" charset="0"/>
            </a:endParaRPr>
          </a:p>
          <a:p>
            <a:pPr marL="514350" indent="-514350">
              <a:buFont typeface="Wingdings" pitchFamily="2" charset="2"/>
              <a:buChar char="v"/>
            </a:pPr>
            <a:endParaRPr lang="en-IN" dirty="0"/>
          </a:p>
          <a:p>
            <a:pPr marL="514350" indent="-514350">
              <a:buFont typeface="Wingdings" pitchFamily="2" charset="2"/>
              <a:buChar char="v"/>
            </a:pPr>
            <a:endParaRPr lang="en-IN" dirty="0"/>
          </a:p>
          <a:p>
            <a:pPr marL="514350" indent="-514350">
              <a:buFont typeface="Wingdings" pitchFamily="2" charset="2"/>
              <a:buChar char="v"/>
            </a:pPr>
            <a:endParaRPr lang="en-IN" dirty="0"/>
          </a:p>
          <a:p>
            <a:pPr marL="514350" indent="-514350">
              <a:buFont typeface="Wingdings" pitchFamily="2" charset="2"/>
              <a:buChar char="v"/>
            </a:pPr>
            <a:endParaRPr lang="en-IN" dirty="0"/>
          </a:p>
          <a:p>
            <a:pPr marL="514350" indent="-514350">
              <a:buFont typeface="Wingdings" pitchFamily="2" charset="2"/>
              <a:buChar char="v"/>
            </a:pPr>
            <a:endParaRPr lang="en-IN" dirty="0"/>
          </a:p>
          <a:p>
            <a:pPr marL="514350" indent="-514350">
              <a:buFont typeface="Wingdings" pitchFamily="2" charset="2"/>
              <a:buChar char="v"/>
            </a:pPr>
            <a:endParaRPr lang="en-IN" dirty="0"/>
          </a:p>
          <a:p>
            <a:pPr marL="514350" indent="-514350">
              <a:buFont typeface="Wingdings" pitchFamily="2" charset="2"/>
              <a:buChar char="v"/>
            </a:pPr>
            <a:endParaRPr lang="en-IN" dirty="0"/>
          </a:p>
          <a:p>
            <a:pPr marL="514350" indent="-514350">
              <a:buFont typeface="Wingdings" pitchFamily="2" charset="2"/>
              <a:buChar char="v"/>
            </a:pPr>
            <a:endParaRPr lang="en-IN" dirty="0"/>
          </a:p>
          <a:p>
            <a:pPr marL="514350" indent="-514350">
              <a:buFont typeface="Wingdings" pitchFamily="2" charset="2"/>
              <a:buChar char="v"/>
            </a:pPr>
            <a:endParaRPr lang="en-IN" dirty="0"/>
          </a:p>
          <a:p>
            <a:pPr marL="514350" indent="-514350">
              <a:buFont typeface="Wingdings" pitchFamily="2" charset="2"/>
              <a:buChar char="v"/>
            </a:pPr>
            <a:endParaRPr lang="en-IN" dirty="0"/>
          </a:p>
          <a:p>
            <a:pPr marL="514350" indent="-514350">
              <a:buNone/>
            </a:pPr>
            <a:r>
              <a:rPr lang="en-IN" dirty="0"/>
              <a:t> </a:t>
            </a:r>
          </a:p>
        </p:txBody>
      </p:sp>
      <p:sp>
        <p:nvSpPr>
          <p:cNvPr id="2" name="Title 1"/>
          <p:cNvSpPr>
            <a:spLocks noGrp="1"/>
          </p:cNvSpPr>
          <p:nvPr>
            <p:ph type="title"/>
          </p:nvPr>
        </p:nvSpPr>
        <p:spPr>
          <a:xfrm>
            <a:off x="457200" y="285728"/>
            <a:ext cx="8229600" cy="1214446"/>
          </a:xfrm>
        </p:spPr>
        <p:txBody>
          <a:bodyPr>
            <a:normAutofit/>
          </a:bodyPr>
          <a:lstStyle/>
          <a:p>
            <a:pPr algn="ctr">
              <a:lnSpc>
                <a:spcPct val="150000"/>
              </a:lnSpc>
            </a:pPr>
            <a:r>
              <a:rPr lang="en-IN" sz="36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THE EFFECTS OF R.M.E</a:t>
            </a:r>
          </a:p>
        </p:txBody>
      </p:sp>
      <p:pic>
        <p:nvPicPr>
          <p:cNvPr id="4" name="Content Placeholder 6" descr="20191219_005740_HDR-1.jpg"/>
          <p:cNvPicPr>
            <a:picLocks noChangeAspect="1"/>
          </p:cNvPicPr>
          <p:nvPr/>
        </p:nvPicPr>
        <p:blipFill>
          <a:blip r:embed="rId2" cstate="print"/>
          <a:stretch>
            <a:fillRect/>
          </a:stretch>
        </p:blipFill>
        <p:spPr>
          <a:xfrm rot="16200000">
            <a:off x="5179222" y="3464720"/>
            <a:ext cx="2571768" cy="37862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793001"/>
          </a:xfrm>
        </p:spPr>
        <p:txBody>
          <a:bodyPr>
            <a:normAutofit/>
          </a:bodyPr>
          <a:lstStyle/>
          <a:p>
            <a:pPr marL="514350" indent="-514350">
              <a:lnSpc>
                <a:spcPct val="150000"/>
              </a:lnSpc>
              <a:buClr>
                <a:schemeClr val="tx1"/>
              </a:buClr>
              <a:buFont typeface="Courier New" pitchFamily="49" charset="0"/>
              <a:buChar char="o"/>
            </a:pPr>
            <a:r>
              <a:rPr lang="en-IN" sz="2000" dirty="0">
                <a:latin typeface="Times New Roman" pitchFamily="18" charset="0"/>
                <a:cs typeface="Times New Roman" pitchFamily="18" charset="0"/>
              </a:rPr>
              <a:t>The opening of the mid-palatal suture is fan-shaped or triangular with maximum opening at the incisor region and the gradually diminishing towards the posterior part of palate.</a:t>
            </a:r>
          </a:p>
          <a:p>
            <a:pPr marL="514350" indent="-514350">
              <a:lnSpc>
                <a:spcPct val="150000"/>
              </a:lnSpc>
              <a:buClr>
                <a:schemeClr val="tx1"/>
              </a:buClr>
              <a:buFont typeface="Courier New" pitchFamily="49" charset="0"/>
              <a:buChar char="o"/>
            </a:pPr>
            <a:r>
              <a:rPr lang="en-IN" sz="2000" dirty="0">
                <a:latin typeface="Times New Roman" pitchFamily="18" charset="0"/>
                <a:cs typeface="Times New Roman" pitchFamily="18" charset="0"/>
              </a:rPr>
              <a:t>Similar fan-shaped or non-parallel opening is also seen in the superior-inferior direction. The maximum opening is towards the oral cavity with progressively less opening towards the nasal aspect</a:t>
            </a:r>
            <a:r>
              <a:rPr lang="en-IN" sz="2400" dirty="0">
                <a:latin typeface="Times New Roman" pitchFamily="18" charset="0"/>
                <a:cs typeface="Times New Roman" pitchFamily="18" charset="0"/>
              </a:rPr>
              <a:t>.</a:t>
            </a:r>
          </a:p>
        </p:txBody>
      </p:sp>
      <p:pic>
        <p:nvPicPr>
          <p:cNvPr id="4" name="Content Placeholder 7" descr="20191219_005814_HDR-1.jpg"/>
          <p:cNvPicPr>
            <a:picLocks noChangeAspect="1"/>
          </p:cNvPicPr>
          <p:nvPr/>
        </p:nvPicPr>
        <p:blipFill>
          <a:blip r:embed="rId2" cstate="print"/>
          <a:stretch>
            <a:fillRect/>
          </a:stretch>
        </p:blipFill>
        <p:spPr>
          <a:xfrm rot="16200000">
            <a:off x="4698194" y="3088494"/>
            <a:ext cx="3214710" cy="37528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500726"/>
          </a:xfrm>
        </p:spPr>
        <p:txBody>
          <a:bodyPr>
            <a:normAutofit/>
          </a:bodyPr>
          <a:lstStyle/>
          <a:p>
            <a:pPr marL="514350" indent="-514350">
              <a:lnSpc>
                <a:spcPct val="150000"/>
              </a:lnSpc>
              <a:buNone/>
            </a:pPr>
            <a:r>
              <a:rPr lang="en-IN" dirty="0"/>
              <a:t>b. </a:t>
            </a:r>
            <a:r>
              <a:rPr lang="en-IN"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Effect on alveolar bone</a:t>
            </a:r>
          </a:p>
          <a:p>
            <a:pPr marL="514350" indent="-514350">
              <a:lnSpc>
                <a:spcPct val="150000"/>
              </a:lnSpc>
              <a:buNone/>
            </a:pPr>
            <a:r>
              <a:rPr lang="en-IN" sz="2400" dirty="0">
                <a:latin typeface="Times New Roman" pitchFamily="18" charset="0"/>
                <a:cs typeface="Times New Roman" pitchFamily="18" charset="0"/>
              </a:rPr>
              <a:t>     The aleolar bone in the area adjacent to the anchor teeth bends slightly. This is due to the resillient nature of the alveolar bone.</a:t>
            </a:r>
          </a:p>
          <a:p>
            <a:pPr marL="514350" indent="-514350">
              <a:lnSpc>
                <a:spcPct val="150000"/>
              </a:lnSpc>
              <a:buNone/>
            </a:pPr>
            <a:r>
              <a:rPr lang="en-IN" dirty="0"/>
              <a:t>c. </a:t>
            </a:r>
            <a:r>
              <a:rPr lang="en-IN"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Effect on maxillary anterior teeth</a:t>
            </a:r>
          </a:p>
          <a:p>
            <a:pPr marL="514350" indent="-514350">
              <a:lnSpc>
                <a:spcPct val="150000"/>
              </a:lnSpc>
              <a:buClr>
                <a:schemeClr val="tx1"/>
              </a:buClr>
              <a:buFont typeface="Courier New" pitchFamily="49" charset="0"/>
              <a:buChar char="o"/>
            </a:pPr>
            <a:r>
              <a:rPr lang="en-IN" sz="2400" dirty="0">
                <a:latin typeface="Times New Roman" pitchFamily="18" charset="0"/>
                <a:cs typeface="Times New Roman" pitchFamily="18" charset="0"/>
              </a:rPr>
              <a:t>The appearance of midline spacing between the two maxillary central incisors is the most reliable clinical evidence of the maxillary separation</a:t>
            </a:r>
            <a:r>
              <a:rPr lang="en-IN" sz="20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6286520"/>
          </a:xfrm>
        </p:spPr>
        <p:txBody>
          <a:bodyPr/>
          <a:lstStyle/>
          <a:p>
            <a:pPr>
              <a:lnSpc>
                <a:spcPct val="150000"/>
              </a:lnSpc>
              <a:buNone/>
            </a:pPr>
            <a:r>
              <a:rPr lang="en-IN"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d.Effect on maxillary posterior teeth:</a:t>
            </a:r>
          </a:p>
          <a:p>
            <a:pPr>
              <a:lnSpc>
                <a:spcPct val="150000"/>
              </a:lnSpc>
              <a:buNone/>
            </a:pPr>
            <a:r>
              <a:rPr lang="en-IN" dirty="0"/>
              <a:t>  </a:t>
            </a:r>
            <a:r>
              <a:rPr lang="en-IN" sz="2400" dirty="0">
                <a:latin typeface="Times New Roman" pitchFamily="18" charset="0"/>
                <a:cs typeface="Times New Roman" pitchFamily="18" charset="0"/>
              </a:rPr>
              <a:t>The maxillary posterior teeth are used as anchors during rapid maxillary expansion.These teeth show buccal tipping and are also believed to extrude to a limited extent.</a:t>
            </a:r>
          </a:p>
          <a:p>
            <a:pPr>
              <a:buFont typeface="Courier New" pitchFamily="49" charset="0"/>
              <a:buChar char="o"/>
            </a:pPr>
            <a:endParaRPr lang="en-IN" dirty="0"/>
          </a:p>
          <a:p>
            <a:pPr>
              <a:buNone/>
            </a:pPr>
            <a:endParaRPr lang="en-IN" dirty="0"/>
          </a:p>
          <a:p>
            <a:pPr>
              <a:buFont typeface="Courier New" pitchFamily="49" charset="0"/>
              <a:buChar char="o"/>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p:txBody>
      </p:sp>
      <p:pic>
        <p:nvPicPr>
          <p:cNvPr id="4" name="Picture 3" descr="20191219_005829_HDR-1.jpg"/>
          <p:cNvPicPr>
            <a:picLocks noChangeAspect="1"/>
          </p:cNvPicPr>
          <p:nvPr/>
        </p:nvPicPr>
        <p:blipFill>
          <a:blip r:embed="rId2" cstate="print"/>
          <a:stretch>
            <a:fillRect/>
          </a:stretch>
        </p:blipFill>
        <p:spPr>
          <a:xfrm rot="5400000">
            <a:off x="3175783" y="1321582"/>
            <a:ext cx="3000395" cy="6357982"/>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364373"/>
          </a:xfrm>
        </p:spPr>
        <p:txBody>
          <a:bodyPr>
            <a:normAutofit/>
          </a:bodyPr>
          <a:lstStyle/>
          <a:p>
            <a:pPr>
              <a:lnSpc>
                <a:spcPct val="150000"/>
              </a:lnSpc>
              <a:buNone/>
            </a:pPr>
            <a:r>
              <a:rPr lang="en-IN" sz="3600" dirty="0">
                <a:latin typeface="Times New Roman" pitchFamily="18" charset="0"/>
                <a:cs typeface="Times New Roman" pitchFamily="18" charset="0"/>
              </a:rPr>
              <a:t>e. </a:t>
            </a:r>
            <a:r>
              <a:rPr lang="en-IN" sz="36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Effect on mandible:</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Most authors have observed a downward and backward rotation of the mandible following rapid expansion. This is accompanied by a slight increase in the mandibular plane angle.</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 The reason attributed for the mandibular rotation is the extrusion and buccal tipping of the maxillary molars</a:t>
            </a:r>
            <a:r>
              <a:rPr lang="en-IN" sz="1900" dirty="0"/>
              <a:t>.</a:t>
            </a:r>
          </a:p>
          <a:p>
            <a:pPr>
              <a:buNone/>
            </a:pPr>
            <a:endParaRPr lang="en-IN" sz="2400" dirty="0"/>
          </a:p>
          <a:p>
            <a:pPr>
              <a:buFont typeface="Courier New" pitchFamily="49" charset="0"/>
              <a:buChar char="o"/>
            </a:pPr>
            <a:endParaRPr lang="en-IN" dirty="0"/>
          </a:p>
          <a:p>
            <a:pPr>
              <a:buFont typeface="Courier New" pitchFamily="49" charset="0"/>
              <a:buChar char="o"/>
            </a:pPr>
            <a:endParaRPr lang="en-IN"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721563"/>
          </a:xfrm>
        </p:spPr>
        <p:txBody>
          <a:bodyPr/>
          <a:lstStyle/>
          <a:p>
            <a:pPr>
              <a:lnSpc>
                <a:spcPct val="150000"/>
              </a:lnSpc>
              <a:buNone/>
            </a:pPr>
            <a:r>
              <a:rPr lang="en-IN" sz="3600" dirty="0">
                <a:latin typeface="Times New Roman" pitchFamily="18" charset="0"/>
                <a:cs typeface="Times New Roman" pitchFamily="18" charset="0"/>
              </a:rPr>
              <a:t>f. </a:t>
            </a:r>
            <a:r>
              <a:rPr lang="en-IN" sz="36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Effect on adjacent cranial bones and sutures:</a:t>
            </a:r>
          </a:p>
          <a:p>
            <a:pPr>
              <a:lnSpc>
                <a:spcPct val="150000"/>
              </a:lnSpc>
              <a:buFont typeface="Courier New" pitchFamily="49" charset="0"/>
              <a:buChar char="o"/>
            </a:pPr>
            <a:r>
              <a:rPr lang="en-IN" sz="2400" dirty="0">
                <a:latin typeface="Times New Roman" pitchFamily="18" charset="0"/>
                <a:cs typeface="Times New Roman" pitchFamily="18" charset="0"/>
              </a:rPr>
              <a:t>Rapid maxillary expansion not only results in opening of the mid-palatal suture but also has far reaching effects on adjacent cranial structures.</a:t>
            </a:r>
          </a:p>
          <a:p>
            <a:pPr>
              <a:lnSpc>
                <a:spcPct val="150000"/>
              </a:lnSpc>
              <a:buFont typeface="Courier New" pitchFamily="49" charset="0"/>
              <a:buChar char="o"/>
            </a:pPr>
            <a:r>
              <a:rPr lang="en-IN" sz="2400" dirty="0">
                <a:latin typeface="Times New Roman" pitchFamily="18" charset="0"/>
                <a:cs typeface="Times New Roman" pitchFamily="18" charset="0"/>
              </a:rPr>
              <a:t>Bones of the cranium such as parietal and occipital were also found to be displaced.</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dirty="0">
              <a:effectLst/>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86426342"/>
              </p:ext>
            </p:extLst>
          </p:nvPr>
        </p:nvGraphicFramePr>
        <p:xfrm>
          <a:off x="755576" y="2645769"/>
          <a:ext cx="7992888" cy="274320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3835478058"/>
                    </a:ext>
                  </a:extLst>
                </a:gridCol>
                <a:gridCol w="2664296">
                  <a:extLst>
                    <a:ext uri="{9D8B030D-6E8A-4147-A177-3AD203B41FA5}">
                      <a16:colId xmlns:a16="http://schemas.microsoft.com/office/drawing/2014/main" val="3652206149"/>
                    </a:ext>
                  </a:extLst>
                </a:gridCol>
                <a:gridCol w="2664296">
                  <a:extLst>
                    <a:ext uri="{9D8B030D-6E8A-4147-A177-3AD203B41FA5}">
                      <a16:colId xmlns:a16="http://schemas.microsoft.com/office/drawing/2014/main" val="3828276593"/>
                    </a:ext>
                  </a:extLst>
                </a:gridCol>
              </a:tblGrid>
              <a:tr h="278130">
                <a:tc>
                  <a:txBody>
                    <a:bodyPr/>
                    <a:lstStyle/>
                    <a:p>
                      <a:pPr algn="ctr"/>
                      <a:r>
                        <a:rPr lang="en-US" sz="1800" dirty="0" smtClean="0">
                          <a:solidFill>
                            <a:schemeClr val="bg1"/>
                          </a:solidFill>
                        </a:rPr>
                        <a:t>CORE AREAS</a:t>
                      </a:r>
                      <a:endParaRPr lang="en-US" sz="1800" dirty="0">
                        <a:solidFill>
                          <a:schemeClr val="bg1"/>
                        </a:solidFill>
                      </a:endParaRPr>
                    </a:p>
                  </a:txBody>
                  <a:tcPr marL="68580" marR="68580" marT="34290" marB="34290"/>
                </a:tc>
                <a:tc>
                  <a:txBody>
                    <a:bodyPr/>
                    <a:lstStyle/>
                    <a:p>
                      <a:pPr algn="ctr"/>
                      <a:r>
                        <a:rPr lang="en-US" sz="1800" dirty="0" smtClean="0">
                          <a:solidFill>
                            <a:schemeClr val="bg1"/>
                          </a:solidFill>
                        </a:rPr>
                        <a:t>DOMAIN</a:t>
                      </a:r>
                      <a:endParaRPr lang="en-US" sz="1800" dirty="0">
                        <a:solidFill>
                          <a:schemeClr val="bg1"/>
                        </a:solidFill>
                      </a:endParaRPr>
                    </a:p>
                  </a:txBody>
                  <a:tcPr marL="68580" marR="68580" marT="34290" marB="34290"/>
                </a:tc>
                <a:tc>
                  <a:txBody>
                    <a:bodyPr/>
                    <a:lstStyle/>
                    <a:p>
                      <a:pPr algn="ctr"/>
                      <a:r>
                        <a:rPr lang="en-US" sz="1800" dirty="0" smtClean="0">
                          <a:solidFill>
                            <a:schemeClr val="bg1"/>
                          </a:solidFill>
                        </a:rPr>
                        <a:t>CATEGORY</a:t>
                      </a:r>
                      <a:endParaRPr lang="en-US" sz="1800" dirty="0">
                        <a:solidFill>
                          <a:schemeClr val="bg1"/>
                        </a:solidFill>
                      </a:endParaRPr>
                    </a:p>
                  </a:txBody>
                  <a:tcPr marL="68580" marR="68580" marT="34290" marB="34290"/>
                </a:tc>
                <a:extLst>
                  <a:ext uri="{0D108BD9-81ED-4DB2-BD59-A6C34878D82A}">
                    <a16:rowId xmlns:a16="http://schemas.microsoft.com/office/drawing/2014/main" val="3303900876"/>
                  </a:ext>
                </a:extLst>
              </a:tr>
              <a:tr h="278130">
                <a:tc>
                  <a:txBody>
                    <a:bodyPr/>
                    <a:lstStyle/>
                    <a:p>
                      <a:r>
                        <a:rPr lang="en-US" sz="1800" dirty="0" smtClean="0"/>
                        <a:t>INTRODUCTION</a:t>
                      </a:r>
                      <a:endParaRPr lang="en-US" sz="1800" dirty="0"/>
                    </a:p>
                  </a:txBody>
                  <a:tcPr marL="68580" marR="68580" marT="34290" marB="34290"/>
                </a:tc>
                <a:tc>
                  <a:txBody>
                    <a:bodyPr/>
                    <a:lstStyle/>
                    <a:p>
                      <a:r>
                        <a:rPr lang="en-US" sz="1800" dirty="0" smtClean="0"/>
                        <a:t>AFFECTIVE</a:t>
                      </a:r>
                      <a:endParaRPr lang="en-US" sz="1800" dirty="0"/>
                    </a:p>
                  </a:txBody>
                  <a:tcPr marL="68580" marR="68580" marT="34290" marB="34290"/>
                </a:tc>
                <a:tc>
                  <a:txBody>
                    <a:bodyPr/>
                    <a:lstStyle/>
                    <a:p>
                      <a:r>
                        <a:rPr lang="en-US" sz="1800" dirty="0" smtClean="0"/>
                        <a:t>DESIRE TO KNOW</a:t>
                      </a:r>
                      <a:endParaRPr lang="en-US" sz="1800" dirty="0"/>
                    </a:p>
                  </a:txBody>
                  <a:tcPr marL="68580" marR="68580" marT="34290" marB="34290"/>
                </a:tc>
                <a:extLst>
                  <a:ext uri="{0D108BD9-81ED-4DB2-BD59-A6C34878D82A}">
                    <a16:rowId xmlns:a16="http://schemas.microsoft.com/office/drawing/2014/main" val="4062821912"/>
                  </a:ext>
                </a:extLst>
              </a:tr>
              <a:tr h="278130">
                <a:tc>
                  <a:txBody>
                    <a:bodyPr/>
                    <a:lstStyle/>
                    <a:p>
                      <a:r>
                        <a:rPr lang="en-US" sz="1800" dirty="0" smtClean="0"/>
                        <a:t>TYPES</a:t>
                      </a:r>
                      <a:r>
                        <a:rPr lang="en-US" sz="1800" baseline="0" dirty="0" smtClean="0"/>
                        <a:t> OF EXPANSION</a:t>
                      </a:r>
                      <a:endParaRPr lang="en-US" sz="1800" dirty="0"/>
                    </a:p>
                  </a:txBody>
                  <a:tcPr marL="68580" marR="68580" marT="34290" marB="34290"/>
                </a:tc>
                <a:tc>
                  <a:txBody>
                    <a:bodyPr/>
                    <a:lstStyle/>
                    <a:p>
                      <a:r>
                        <a:rPr lang="en-US" sz="1800" dirty="0" smtClean="0"/>
                        <a:t>COGNITIVE</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MUST KNOW</a:t>
                      </a:r>
                    </a:p>
                  </a:txBody>
                  <a:tcPr marL="68580" marR="68580" marT="34290" marB="34290"/>
                </a:tc>
                <a:extLst>
                  <a:ext uri="{0D108BD9-81ED-4DB2-BD59-A6C34878D82A}">
                    <a16:rowId xmlns:a16="http://schemas.microsoft.com/office/drawing/2014/main" val="1545171783"/>
                  </a:ext>
                </a:extLst>
              </a:tr>
              <a:tr h="480060">
                <a:tc>
                  <a:txBody>
                    <a:bodyPr/>
                    <a:lstStyle/>
                    <a:p>
                      <a:r>
                        <a:rPr lang="en-US" sz="1800" dirty="0" smtClean="0"/>
                        <a:t>INDICATIONS</a:t>
                      </a:r>
                      <a:endParaRPr lang="en-US" sz="1800" dirty="0"/>
                    </a:p>
                  </a:txBody>
                  <a:tcPr marL="68580" marR="68580" marT="34290" marB="34290"/>
                </a:tc>
                <a:tc>
                  <a:txBody>
                    <a:bodyPr/>
                    <a:lstStyle/>
                    <a:p>
                      <a:r>
                        <a:rPr lang="en-US" sz="1800" dirty="0" smtClean="0"/>
                        <a:t>COGNITIVE</a:t>
                      </a:r>
                      <a:endParaRPr lang="en-US" sz="1800" dirty="0"/>
                    </a:p>
                  </a:txBody>
                  <a:tcPr marL="68580" marR="68580" marT="34290" marB="34290"/>
                </a:tc>
                <a:tc>
                  <a:txBody>
                    <a:bodyPr/>
                    <a:lstStyle/>
                    <a:p>
                      <a:r>
                        <a:rPr lang="en-US" sz="1800" dirty="0" smtClean="0"/>
                        <a:t>MUST KNOW</a:t>
                      </a:r>
                      <a:endParaRPr lang="en-US" sz="1800" dirty="0"/>
                    </a:p>
                  </a:txBody>
                  <a:tcPr marL="68580" marR="68580" marT="34290" marB="34290"/>
                </a:tc>
                <a:extLst>
                  <a:ext uri="{0D108BD9-81ED-4DB2-BD59-A6C34878D82A}">
                    <a16:rowId xmlns:a16="http://schemas.microsoft.com/office/drawing/2014/main" val="218556853"/>
                  </a:ext>
                </a:extLst>
              </a:tr>
              <a:tr h="480060">
                <a:tc>
                  <a:txBody>
                    <a:bodyPr/>
                    <a:lstStyle/>
                    <a:p>
                      <a:r>
                        <a:rPr lang="en-US" sz="1800" dirty="0" smtClean="0"/>
                        <a:t>RAPID MAXILLARY EXPANSION</a:t>
                      </a:r>
                      <a:endParaRPr lang="en-US" sz="1800" dirty="0"/>
                    </a:p>
                  </a:txBody>
                  <a:tcPr marL="68580" marR="68580" marT="34290" marB="34290"/>
                </a:tc>
                <a:tc>
                  <a:txBody>
                    <a:bodyPr/>
                    <a:lstStyle/>
                    <a:p>
                      <a:r>
                        <a:rPr lang="en-US" dirty="0" smtClean="0"/>
                        <a:t>PSYCHOMOTOR</a:t>
                      </a:r>
                      <a:endParaRPr lang="en-US"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NICE TO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58370348"/>
                  </a:ext>
                </a:extLst>
              </a:tr>
              <a:tr h="480060">
                <a:tc>
                  <a:txBody>
                    <a:bodyPr/>
                    <a:lstStyle/>
                    <a:p>
                      <a:r>
                        <a:rPr lang="en-US" sz="1800" dirty="0" smtClean="0"/>
                        <a:t>SLOW MAXILLARY EXPANSION</a:t>
                      </a:r>
                      <a:endParaRPr 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PSYCHOMOTOR</a:t>
                      </a:r>
                    </a:p>
                    <a:p>
                      <a:endParaRPr lang="en-US"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654817772"/>
                  </a:ext>
                </a:extLst>
              </a:tr>
            </a:tbl>
          </a:graphicData>
        </a:graphic>
      </p:graphicFrame>
    </p:spTree>
    <p:extLst>
      <p:ext uri="{BB962C8B-B14F-4D97-AF65-F5344CB8AC3E}">
        <p14:creationId xmlns:p14="http://schemas.microsoft.com/office/powerpoint/2010/main" val="1704963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000240"/>
            <a:ext cx="8229600" cy="4643470"/>
          </a:xfrm>
        </p:spPr>
        <p:txBody>
          <a:bodyPr>
            <a:normAutofit/>
          </a:bodyPr>
          <a:lstStyle/>
          <a:p>
            <a:pPr>
              <a:buFont typeface="Courier New" pitchFamily="49" charset="0"/>
              <a:buChar char="o"/>
            </a:pPr>
            <a:r>
              <a:rPr lang="en-IN" sz="3600" dirty="0"/>
              <a:t>Classification:</a:t>
            </a:r>
          </a:p>
          <a:p>
            <a:pPr marL="514350" indent="-514350">
              <a:lnSpc>
                <a:spcPct val="150000"/>
              </a:lnSpc>
              <a:buNone/>
            </a:pPr>
            <a:r>
              <a:rPr lang="en-IN" dirty="0"/>
              <a:t>          1</a:t>
            </a:r>
            <a:r>
              <a:rPr lang="en-IN" sz="2800" dirty="0">
                <a:latin typeface="Times New Roman" pitchFamily="18" charset="0"/>
                <a:cs typeface="Times New Roman" pitchFamily="18" charset="0"/>
              </a:rPr>
              <a:t>. Removable appliances</a:t>
            </a:r>
          </a:p>
          <a:p>
            <a:pPr marL="514350" indent="-514350">
              <a:lnSpc>
                <a:spcPct val="150000"/>
              </a:lnSpc>
              <a:buNone/>
            </a:pPr>
            <a:r>
              <a:rPr lang="en-IN" sz="2800" dirty="0">
                <a:latin typeface="Times New Roman" pitchFamily="18" charset="0"/>
                <a:cs typeface="Times New Roman" pitchFamily="18" charset="0"/>
              </a:rPr>
              <a:t>             2.Fixed appliances</a:t>
            </a:r>
          </a:p>
          <a:p>
            <a:pPr marL="514350" indent="-514350">
              <a:lnSpc>
                <a:spcPct val="150000"/>
              </a:lnSpc>
              <a:buNone/>
            </a:pPr>
            <a:r>
              <a:rPr lang="en-IN" sz="2800" dirty="0">
                <a:latin typeface="Times New Roman" pitchFamily="18" charset="0"/>
                <a:cs typeface="Times New Roman" pitchFamily="18" charset="0"/>
              </a:rPr>
              <a:t>                    a. Tooth borne</a:t>
            </a:r>
          </a:p>
          <a:p>
            <a:pPr marL="514350" indent="-514350">
              <a:lnSpc>
                <a:spcPct val="150000"/>
              </a:lnSpc>
              <a:buNone/>
            </a:pPr>
            <a:r>
              <a:rPr lang="en-IN" sz="2800" dirty="0">
                <a:latin typeface="Times New Roman" pitchFamily="18" charset="0"/>
                <a:cs typeface="Times New Roman" pitchFamily="18" charset="0"/>
              </a:rPr>
              <a:t>                    b. Tooth and tissue borne </a:t>
            </a:r>
          </a:p>
        </p:txBody>
      </p:sp>
      <p:sp>
        <p:nvSpPr>
          <p:cNvPr id="2" name="Title 1"/>
          <p:cNvSpPr>
            <a:spLocks noGrp="1"/>
          </p:cNvSpPr>
          <p:nvPr>
            <p:ph type="title"/>
          </p:nvPr>
        </p:nvSpPr>
        <p:spPr>
          <a:xfrm>
            <a:off x="457200" y="1143000"/>
            <a:ext cx="8229600" cy="857240"/>
          </a:xfrm>
        </p:spPr>
        <p:txBody>
          <a:bodyPr>
            <a:normAutofit fontScale="90000"/>
          </a:bodyPr>
          <a:lstStyle/>
          <a:p>
            <a:pPr algn="ctr">
              <a:lnSpc>
                <a:spcPct val="150000"/>
              </a:lnSpc>
            </a:pPr>
            <a:r>
              <a:rPr lang="en-IN" dirty="0"/>
              <a:t>      </a:t>
            </a:r>
            <a:r>
              <a:rPr lang="en-IN" sz="4000" u="sng" dirty="0">
                <a:solidFill>
                  <a:schemeClr val="bg2">
                    <a:lumMod val="25000"/>
                  </a:schemeClr>
                </a:solidFill>
                <a:latin typeface="Times New Roman" pitchFamily="18" charset="0"/>
                <a:cs typeface="Times New Roman" pitchFamily="18" charset="0"/>
              </a:rPr>
              <a:t>TYPES OF APPLIANCE USED</a:t>
            </a:r>
          </a:p>
        </p:txBody>
      </p:sp>
    </p:spTree>
    <p:extLst>
      <p:ext uri="{BB962C8B-B14F-4D97-AF65-F5344CB8AC3E}">
        <p14:creationId xmlns:p14="http://schemas.microsoft.com/office/powerpoint/2010/main" val="398603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43644"/>
          </a:xfrm>
        </p:spPr>
        <p:txBody>
          <a:bodyPr>
            <a:normAutofit/>
          </a:bodyPr>
          <a:lstStyle/>
          <a:p>
            <a:pPr marL="514350" indent="-514350">
              <a:lnSpc>
                <a:spcPct val="150000"/>
              </a:lnSpc>
              <a:buNone/>
            </a:pPr>
            <a:r>
              <a:rPr lang="en-IN" sz="3600" u="sng" dirty="0">
                <a:solidFill>
                  <a:schemeClr val="bg2">
                    <a:lumMod val="25000"/>
                  </a:schemeClr>
                </a:solidFill>
                <a:latin typeface="Times New Roman" pitchFamily="18" charset="0"/>
                <a:cs typeface="Times New Roman" pitchFamily="18" charset="0"/>
              </a:rPr>
              <a:t>1.REMOVABLE APPLIANCE</a:t>
            </a:r>
          </a:p>
          <a:p>
            <a:pPr marL="514350" indent="-514350">
              <a:lnSpc>
                <a:spcPct val="150000"/>
              </a:lnSpc>
              <a:buClr>
                <a:schemeClr val="tx1"/>
              </a:buClr>
              <a:buFont typeface="Courier New" pitchFamily="49" charset="0"/>
              <a:buChar char="o"/>
            </a:pPr>
            <a:r>
              <a:rPr lang="en-IN" sz="1800" dirty="0">
                <a:latin typeface="Times New Roman" pitchFamily="18" charset="0"/>
                <a:cs typeface="Times New Roman" pitchFamily="18" charset="0"/>
              </a:rPr>
              <a:t>The reliability of these appliances in producing skeletal expansion is highly questionable. Although it is possible to split the sutures using removable plates.</a:t>
            </a:r>
          </a:p>
          <a:p>
            <a:pPr marL="514350" indent="-514350">
              <a:lnSpc>
                <a:spcPct val="150000"/>
              </a:lnSpc>
              <a:buClr>
                <a:schemeClr val="tx1"/>
              </a:buClr>
              <a:buFont typeface="Courier New" pitchFamily="49" charset="0"/>
              <a:buChar char="o"/>
            </a:pPr>
            <a:r>
              <a:rPr lang="en-IN" sz="1800" dirty="0">
                <a:latin typeface="Times New Roman" pitchFamily="18" charset="0"/>
                <a:cs typeface="Times New Roman" pitchFamily="18" charset="0"/>
              </a:rPr>
              <a:t>A removable type of rapid maxillary expansion device consists of a split acrylic plate with a midline screw.</a:t>
            </a:r>
          </a:p>
          <a:p>
            <a:pPr marL="514350" indent="-514350">
              <a:lnSpc>
                <a:spcPct val="150000"/>
              </a:lnSpc>
              <a:buClr>
                <a:schemeClr val="tx1"/>
              </a:buClr>
              <a:buFont typeface="Courier New" pitchFamily="49" charset="0"/>
              <a:buChar char="o"/>
            </a:pPr>
            <a:r>
              <a:rPr lang="en-IN" sz="1800" dirty="0">
                <a:latin typeface="Times New Roman" pitchFamily="18" charset="0"/>
                <a:cs typeface="Times New Roman" pitchFamily="18" charset="0"/>
              </a:rPr>
              <a:t>The appliance is retained using clasp s on the posterior teeth.</a:t>
            </a:r>
          </a:p>
          <a:p>
            <a:pPr>
              <a:lnSpc>
                <a:spcPct val="160000"/>
              </a:lnSpc>
              <a:buClr>
                <a:schemeClr val="tx1"/>
              </a:buClr>
              <a:buFont typeface="Courier New" pitchFamily="49" charset="0"/>
              <a:buChar char="o"/>
            </a:pPr>
            <a:r>
              <a:rPr lang="en-IN" sz="1800" dirty="0">
                <a:latin typeface="Times New Roman" pitchFamily="18" charset="0"/>
                <a:cs typeface="Times New Roman" pitchFamily="18" charset="0"/>
              </a:rPr>
              <a:t> A removable appliance are the need for patient co-operation and the difficulty in retaining the plate inside the mouth.</a:t>
            </a:r>
          </a:p>
          <a:p>
            <a:pPr>
              <a:lnSpc>
                <a:spcPct val="150000"/>
              </a:lnSpc>
              <a:buFont typeface="Courier New" pitchFamily="49" charset="0"/>
              <a:buChar char="o"/>
            </a:pPr>
            <a:endParaRPr lang="en-IN" sz="2400" dirty="0">
              <a:latin typeface="Times New Roman" pitchFamily="18" charset="0"/>
              <a:cs typeface="Times New Roman" pitchFamily="18" charset="0"/>
            </a:endParaRPr>
          </a:p>
          <a:p>
            <a:pPr>
              <a:lnSpc>
                <a:spcPct val="150000"/>
              </a:lnSpc>
              <a:buFont typeface="Courier New" pitchFamily="49" charset="0"/>
              <a:buChar char="o"/>
            </a:pPr>
            <a:endParaRPr lang="en-IN" sz="2400" dirty="0">
              <a:latin typeface="Times New Roman" pitchFamily="18" charset="0"/>
              <a:cs typeface="Times New Roman" pitchFamily="18" charset="0"/>
            </a:endParaRPr>
          </a:p>
          <a:p>
            <a:pPr>
              <a:lnSpc>
                <a:spcPct val="150000"/>
              </a:lnSpc>
              <a:buFont typeface="Courier New" pitchFamily="49" charset="0"/>
              <a:buChar char="o"/>
            </a:pPr>
            <a:endParaRPr lang="en-IN" sz="2400" dirty="0">
              <a:latin typeface="Times New Roman" pitchFamily="18" charset="0"/>
              <a:cs typeface="Times New Roman" pitchFamily="18" charset="0"/>
            </a:endParaRPr>
          </a:p>
        </p:txBody>
      </p:sp>
      <p:pic>
        <p:nvPicPr>
          <p:cNvPr id="4" name="Content Placeholder 4" descr="20191219_005900_HDR-1.jpg"/>
          <p:cNvPicPr>
            <a:picLocks noChangeAspect="1"/>
          </p:cNvPicPr>
          <p:nvPr/>
        </p:nvPicPr>
        <p:blipFill>
          <a:blip r:embed="rId2" cstate="print"/>
          <a:srcRect l="6050" t="5172"/>
          <a:stretch>
            <a:fillRect/>
          </a:stretch>
        </p:blipFill>
        <p:spPr>
          <a:xfrm rot="16200000">
            <a:off x="5143750" y="3143002"/>
            <a:ext cx="2928958" cy="3929582"/>
          </a:xfrm>
          <a:prstGeom prst="rect">
            <a:avLst/>
          </a:prstGeom>
          <a:ln>
            <a:noFill/>
          </a:ln>
          <a:effectLst>
            <a:softEdge rad="112500"/>
          </a:effectLst>
        </p:spPr>
      </p:pic>
    </p:spTree>
    <p:extLst>
      <p:ext uri="{BB962C8B-B14F-4D97-AF65-F5344CB8AC3E}">
        <p14:creationId xmlns:p14="http://schemas.microsoft.com/office/powerpoint/2010/main" val="373736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Appliances that are fixed onto the teeth are more reliable and found to produce consistent skeletal effects.</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These fixed rapid expanders can be classified into tooth and tissue borne appliances and tooth borne appliances.</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 Two of the commonly used tooth and tissue borne appliances are:</a:t>
            </a:r>
          </a:p>
          <a:p>
            <a:pPr>
              <a:lnSpc>
                <a:spcPct val="150000"/>
              </a:lnSpc>
              <a:buNone/>
            </a:pPr>
            <a:r>
              <a:rPr lang="en-IN" sz="2400" dirty="0">
                <a:latin typeface="Times New Roman" pitchFamily="18" charset="0"/>
                <a:cs typeface="Times New Roman" pitchFamily="18" charset="0"/>
              </a:rPr>
              <a:t>                            1. Derichsweiler type</a:t>
            </a:r>
          </a:p>
          <a:p>
            <a:pPr>
              <a:lnSpc>
                <a:spcPct val="150000"/>
              </a:lnSpc>
              <a:buNone/>
            </a:pPr>
            <a:r>
              <a:rPr lang="en-IN" sz="2400" dirty="0">
                <a:latin typeface="Times New Roman" pitchFamily="18" charset="0"/>
                <a:cs typeface="Times New Roman" pitchFamily="18" charset="0"/>
              </a:rPr>
              <a:t>                            2. Hass type</a:t>
            </a:r>
          </a:p>
        </p:txBody>
      </p:sp>
      <p:sp>
        <p:nvSpPr>
          <p:cNvPr id="2" name="Title 1"/>
          <p:cNvSpPr>
            <a:spLocks noGrp="1"/>
          </p:cNvSpPr>
          <p:nvPr>
            <p:ph type="title"/>
          </p:nvPr>
        </p:nvSpPr>
        <p:spPr>
          <a:xfrm>
            <a:off x="914400" y="285728"/>
            <a:ext cx="8229600" cy="1143000"/>
          </a:xfrm>
        </p:spPr>
        <p:txBody>
          <a:bodyPr>
            <a:normAutofit/>
          </a:bodyPr>
          <a:lstStyle/>
          <a:p>
            <a:pPr algn="ctr">
              <a:lnSpc>
                <a:spcPct val="150000"/>
              </a:lnSpc>
            </a:pPr>
            <a:r>
              <a:rPr lang="en-IN" sz="3600" u="sng" dirty="0">
                <a:solidFill>
                  <a:schemeClr val="bg2">
                    <a:lumMod val="25000"/>
                  </a:schemeClr>
                </a:solidFill>
                <a:latin typeface="Times New Roman" pitchFamily="18" charset="0"/>
                <a:cs typeface="Times New Roman" pitchFamily="18" charset="0"/>
              </a:rPr>
              <a:t>FIXED APPLIANCES </a:t>
            </a:r>
          </a:p>
        </p:txBody>
      </p:sp>
    </p:spTree>
    <p:extLst>
      <p:ext uri="{BB962C8B-B14F-4D97-AF65-F5344CB8AC3E}">
        <p14:creationId xmlns:p14="http://schemas.microsoft.com/office/powerpoint/2010/main" val="3332779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429420"/>
          </a:xfrm>
        </p:spPr>
        <p:txBody>
          <a:bodyPr>
            <a:normAutofit/>
          </a:bodyPr>
          <a:lstStyle/>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Tooth borne appliances are:</a:t>
            </a:r>
          </a:p>
          <a:p>
            <a:pPr>
              <a:lnSpc>
                <a:spcPct val="150000"/>
              </a:lnSpc>
              <a:buNone/>
            </a:pPr>
            <a:r>
              <a:rPr lang="en-IN" sz="2400" dirty="0">
                <a:latin typeface="Times New Roman" pitchFamily="18" charset="0"/>
                <a:cs typeface="Times New Roman" pitchFamily="18" charset="0"/>
              </a:rPr>
              <a:t>                            1. Isaacson type</a:t>
            </a:r>
          </a:p>
          <a:p>
            <a:pPr>
              <a:lnSpc>
                <a:spcPct val="150000"/>
              </a:lnSpc>
              <a:buNone/>
            </a:pPr>
            <a:r>
              <a:rPr lang="en-IN" sz="2400" dirty="0">
                <a:latin typeface="Times New Roman" pitchFamily="18" charset="0"/>
                <a:cs typeface="Times New Roman" pitchFamily="18" charset="0"/>
              </a:rPr>
              <a:t>                            2. Hyrax type</a:t>
            </a:r>
          </a:p>
          <a:p>
            <a:pPr>
              <a:lnSpc>
                <a:spcPct val="150000"/>
              </a:lnSpc>
              <a:buClr>
                <a:schemeClr val="tx1"/>
              </a:buClr>
              <a:buFont typeface="Wingdings" pitchFamily="2" charset="2"/>
              <a:buChar char="v"/>
            </a:pPr>
            <a:r>
              <a:rPr lang="en-IN" sz="3600" u="sng" dirty="0">
                <a:solidFill>
                  <a:schemeClr val="bg2">
                    <a:lumMod val="25000"/>
                  </a:schemeClr>
                </a:solidFill>
                <a:latin typeface="Times New Roman" pitchFamily="18" charset="0"/>
                <a:cs typeface="Times New Roman" pitchFamily="18" charset="0"/>
              </a:rPr>
              <a:t>DERICHSWEILER TYPE                          </a:t>
            </a:r>
            <a:r>
              <a:rPr lang="en-IN" sz="2000" dirty="0">
                <a:latin typeface="Times New Roman" pitchFamily="18" charset="0"/>
                <a:cs typeface="Times New Roman" pitchFamily="18" charset="0"/>
              </a:rPr>
              <a:t>The first premolar and the first molars are banded. Wire tags are soldered onto the palatal aspect of the bands.</a:t>
            </a:r>
          </a:p>
          <a:p>
            <a:pPr>
              <a:lnSpc>
                <a:spcPct val="150000"/>
              </a:lnSpc>
              <a:buClr>
                <a:schemeClr val="tx1"/>
              </a:buClr>
              <a:buFont typeface="Courier New" pitchFamily="49" charset="0"/>
              <a:buChar char="o"/>
            </a:pPr>
            <a:r>
              <a:rPr lang="en-IN" sz="2000" dirty="0">
                <a:latin typeface="Times New Roman" pitchFamily="18" charset="0"/>
                <a:cs typeface="Times New Roman" pitchFamily="18" charset="0"/>
              </a:rPr>
              <a:t>These wire tags get inserted into a split palatal acrylic plate incorporating a screw at its centre.</a:t>
            </a:r>
          </a:p>
          <a:p>
            <a:pPr>
              <a:lnSpc>
                <a:spcPct val="150000"/>
              </a:lnSpc>
            </a:pPr>
            <a:endParaRPr lang="en-IN" sz="3600" dirty="0">
              <a:latin typeface="Times New Roman" pitchFamily="18" charset="0"/>
              <a:cs typeface="Times New Roman" pitchFamily="18" charset="0"/>
            </a:endParaRPr>
          </a:p>
          <a:p>
            <a:pPr>
              <a:lnSpc>
                <a:spcPct val="150000"/>
              </a:lnSpc>
            </a:pPr>
            <a:endParaRPr lang="en-IN" sz="3600" dirty="0">
              <a:latin typeface="Times New Roman" pitchFamily="18" charset="0"/>
              <a:cs typeface="Times New Roman" pitchFamily="18" charset="0"/>
            </a:endParaRPr>
          </a:p>
        </p:txBody>
      </p:sp>
      <p:pic>
        <p:nvPicPr>
          <p:cNvPr id="3" name="Content Placeholder 4" descr="20191219_005928_HDR-1.jpg"/>
          <p:cNvPicPr>
            <a:picLocks noChangeAspect="1"/>
          </p:cNvPicPr>
          <p:nvPr/>
        </p:nvPicPr>
        <p:blipFill>
          <a:blip r:embed="rId2" cstate="print"/>
          <a:srcRect l="6113" t="4688" r="8299" b="6249"/>
          <a:stretch>
            <a:fillRect/>
          </a:stretch>
        </p:blipFill>
        <p:spPr>
          <a:xfrm rot="16200000">
            <a:off x="5143518" y="3571863"/>
            <a:ext cx="2500305" cy="4071966"/>
          </a:xfrm>
          <a:prstGeom prst="rect">
            <a:avLst/>
          </a:prstGeom>
          <a:ln>
            <a:noFill/>
          </a:ln>
          <a:effectLst>
            <a:softEdge rad="112500"/>
          </a:effectLst>
        </p:spPr>
      </p:pic>
    </p:spTree>
    <p:extLst>
      <p:ext uri="{BB962C8B-B14F-4D97-AF65-F5344CB8AC3E}">
        <p14:creationId xmlns:p14="http://schemas.microsoft.com/office/powerpoint/2010/main" val="113397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 y="1357298"/>
            <a:ext cx="5286412" cy="4525963"/>
          </a:xfrm>
        </p:spPr>
        <p:txBody>
          <a:bodyPr>
            <a:noAutofit/>
          </a:bodyPr>
          <a:lstStyle/>
          <a:p>
            <a:pPr algn="just">
              <a:lnSpc>
                <a:spcPct val="150000"/>
              </a:lnSpc>
              <a:buClr>
                <a:schemeClr val="tx1"/>
              </a:buClr>
              <a:buFont typeface="Courier New" pitchFamily="49" charset="0"/>
              <a:buChar char="o"/>
            </a:pPr>
            <a:r>
              <a:rPr lang="en-IN" sz="1800" b="1" dirty="0">
                <a:latin typeface="Times New Roman" pitchFamily="18" charset="0"/>
                <a:cs typeface="Times New Roman" pitchFamily="18" charset="0"/>
              </a:rPr>
              <a:t>The premolar and molar of either side  are banded.</a:t>
            </a:r>
          </a:p>
          <a:p>
            <a:pPr algn="just">
              <a:lnSpc>
                <a:spcPct val="150000"/>
              </a:lnSpc>
              <a:buClr>
                <a:schemeClr val="tx1"/>
              </a:buClr>
              <a:buFont typeface="Courier New" pitchFamily="49" charset="0"/>
              <a:buChar char="o"/>
            </a:pPr>
            <a:r>
              <a:rPr lang="en-IN" sz="1800" b="1" dirty="0">
                <a:latin typeface="Times New Roman" pitchFamily="18" charset="0"/>
                <a:cs typeface="Times New Roman" pitchFamily="18" charset="0"/>
              </a:rPr>
              <a:t> A thick stainless steel wire of 1.2 mm diameter is soldered on the buccal and lingual aspects connecting the premolar and molar bands.</a:t>
            </a:r>
          </a:p>
          <a:p>
            <a:pPr algn="just">
              <a:lnSpc>
                <a:spcPct val="150000"/>
              </a:lnSpc>
              <a:buClr>
                <a:schemeClr val="tx1"/>
              </a:buClr>
              <a:buFont typeface="Courier New" pitchFamily="49" charset="0"/>
              <a:buChar char="o"/>
            </a:pPr>
            <a:r>
              <a:rPr lang="en-IN" sz="1800" b="1" dirty="0">
                <a:latin typeface="Times New Roman" pitchFamily="18" charset="0"/>
                <a:cs typeface="Times New Roman" pitchFamily="18" charset="0"/>
              </a:rPr>
              <a:t> The lingual wire is left longer so as to extend past the bands both anteriorly and posteriorly.</a:t>
            </a:r>
          </a:p>
          <a:p>
            <a:pPr algn="just">
              <a:lnSpc>
                <a:spcPct val="150000"/>
              </a:lnSpc>
              <a:buClr>
                <a:schemeClr val="tx1"/>
              </a:buClr>
              <a:buFont typeface="Courier New" pitchFamily="49" charset="0"/>
              <a:buChar char="o"/>
            </a:pPr>
            <a:r>
              <a:rPr lang="en-IN" sz="1800" b="1" dirty="0">
                <a:latin typeface="Times New Roman" pitchFamily="18" charset="0"/>
                <a:cs typeface="Times New Roman" pitchFamily="18" charset="0"/>
              </a:rPr>
              <a:t> These extensions are bent palatally to get embedded in the palatal acrylic .The split palatal acrylic has a midline screw.</a:t>
            </a:r>
          </a:p>
          <a:p>
            <a:pPr algn="just">
              <a:lnSpc>
                <a:spcPct val="150000"/>
              </a:lnSpc>
              <a:buClr>
                <a:schemeClr val="tx1"/>
              </a:buClr>
              <a:buFont typeface="Courier New" pitchFamily="49" charset="0"/>
              <a:buChar char="o"/>
            </a:pPr>
            <a:r>
              <a:rPr lang="en-IN" sz="1800" b="1" dirty="0">
                <a:latin typeface="Times New Roman" pitchFamily="18" charset="0"/>
                <a:cs typeface="Times New Roman" pitchFamily="18" charset="0"/>
              </a:rPr>
              <a:t> The plate does not extend over the rugae area.</a:t>
            </a:r>
          </a:p>
          <a:p>
            <a:pPr algn="just"/>
            <a:endParaRPr lang="en-IN" sz="1800" b="1" dirty="0"/>
          </a:p>
        </p:txBody>
      </p:sp>
      <p:sp>
        <p:nvSpPr>
          <p:cNvPr id="3" name="Title 2"/>
          <p:cNvSpPr>
            <a:spLocks noGrp="1"/>
          </p:cNvSpPr>
          <p:nvPr>
            <p:ph type="title"/>
          </p:nvPr>
        </p:nvSpPr>
        <p:spPr/>
        <p:txBody>
          <a:bodyPr/>
          <a:lstStyle/>
          <a:p>
            <a:pPr algn="ctr">
              <a:lnSpc>
                <a:spcPct val="150000"/>
              </a:lnSpc>
            </a:pPr>
            <a:r>
              <a:rPr lang="en-IN" dirty="0"/>
              <a:t> </a:t>
            </a:r>
            <a:r>
              <a:rPr lang="en-IN" sz="3600" u="sng" dirty="0">
                <a:solidFill>
                  <a:schemeClr val="bg2">
                    <a:lumMod val="25000"/>
                  </a:schemeClr>
                </a:solidFill>
                <a:latin typeface="Times New Roman" pitchFamily="18" charset="0"/>
                <a:cs typeface="Times New Roman" pitchFamily="18" charset="0"/>
              </a:rPr>
              <a:t>HASS TYPE APPLIANCE</a:t>
            </a:r>
          </a:p>
        </p:txBody>
      </p:sp>
      <p:pic>
        <p:nvPicPr>
          <p:cNvPr id="4" name="Content Placeholder 4" descr="20191219_005936_HDR-1.jpg"/>
          <p:cNvPicPr>
            <a:picLocks noChangeAspect="1"/>
          </p:cNvPicPr>
          <p:nvPr/>
        </p:nvPicPr>
        <p:blipFill>
          <a:blip r:embed="rId2" cstate="print"/>
          <a:stretch>
            <a:fillRect/>
          </a:stretch>
        </p:blipFill>
        <p:spPr>
          <a:xfrm rot="16200000">
            <a:off x="5619335" y="1881601"/>
            <a:ext cx="2928958" cy="3594865"/>
          </a:xfrm>
          <a:prstGeom prst="rect">
            <a:avLst/>
          </a:prstGeom>
          <a:ln>
            <a:noFill/>
          </a:ln>
          <a:effectLst>
            <a:softEdge rad="112500"/>
          </a:effectLst>
        </p:spPr>
      </p:pic>
    </p:spTree>
    <p:extLst>
      <p:ext uri="{BB962C8B-B14F-4D97-AF65-F5344CB8AC3E}">
        <p14:creationId xmlns:p14="http://schemas.microsoft.com/office/powerpoint/2010/main" val="3314271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401080" cy="5786478"/>
          </a:xfrm>
        </p:spPr>
        <p:txBody>
          <a:bodyPr>
            <a:normAutofit/>
          </a:bodyPr>
          <a:lstStyle/>
          <a:p>
            <a:pPr>
              <a:lnSpc>
                <a:spcPct val="150000"/>
              </a:lnSpc>
              <a:buClr>
                <a:schemeClr val="tx1"/>
              </a:buClr>
              <a:buFont typeface="Courier New" pitchFamily="49" charset="0"/>
              <a:buChar char="o"/>
            </a:pPr>
            <a:r>
              <a:rPr lang="en-IN" sz="1600" dirty="0">
                <a:latin typeface="Times New Roman" pitchFamily="18" charset="0"/>
                <a:cs typeface="Times New Roman" pitchFamily="18" charset="0"/>
              </a:rPr>
              <a:t>This is a tooth borne appliance without any acrylic palatal covering. This design makes use of a spring-loaded screw called a </a:t>
            </a:r>
            <a:r>
              <a:rPr lang="en-IN" sz="1600" dirty="0">
                <a:solidFill>
                  <a:srgbClr val="C00000"/>
                </a:solidFill>
                <a:latin typeface="Times New Roman" pitchFamily="18" charset="0"/>
                <a:cs typeface="Times New Roman" pitchFamily="18" charset="0"/>
              </a:rPr>
              <a:t>MINNE expander </a:t>
            </a:r>
            <a:r>
              <a:rPr lang="en-IN" sz="1600" dirty="0">
                <a:latin typeface="Times New Roman" pitchFamily="18" charset="0"/>
                <a:cs typeface="Times New Roman" pitchFamily="18" charset="0"/>
              </a:rPr>
              <a:t>(developed at the University of Minnesota,Dental School).</a:t>
            </a:r>
          </a:p>
          <a:p>
            <a:pPr>
              <a:lnSpc>
                <a:spcPct val="150000"/>
              </a:lnSpc>
              <a:buClr>
                <a:schemeClr val="tx1"/>
              </a:buClr>
              <a:buFont typeface="Courier New" pitchFamily="49" charset="0"/>
              <a:buChar char="o"/>
            </a:pPr>
            <a:r>
              <a:rPr lang="en-IN" sz="1600" dirty="0">
                <a:latin typeface="Times New Roman" pitchFamily="18" charset="0"/>
                <a:cs typeface="Times New Roman" pitchFamily="18" charset="0"/>
              </a:rPr>
              <a:t> The first premolars and molars are banded. Metal flanges are soldered onto the bands on the buccal and lingual sides.</a:t>
            </a:r>
          </a:p>
          <a:p>
            <a:pPr>
              <a:lnSpc>
                <a:spcPct val="150000"/>
              </a:lnSpc>
              <a:buClr>
                <a:schemeClr val="tx1"/>
              </a:buClr>
              <a:buFont typeface="Courier New" pitchFamily="49" charset="0"/>
              <a:buChar char="o"/>
            </a:pPr>
            <a:r>
              <a:rPr lang="en-IN" sz="1600" dirty="0">
                <a:latin typeface="Times New Roman" pitchFamily="18" charset="0"/>
                <a:cs typeface="Times New Roman" pitchFamily="18" charset="0"/>
              </a:rPr>
              <a:t> The expander consist of a coil spring having a nut that can compress the spring. This coil spring is made to extend between the lingual metal flanges that have been soldered.</a:t>
            </a:r>
          </a:p>
          <a:p>
            <a:pPr>
              <a:lnSpc>
                <a:spcPct val="150000"/>
              </a:lnSpc>
              <a:buClr>
                <a:schemeClr val="tx1"/>
              </a:buClr>
              <a:buFont typeface="Courier New" pitchFamily="49" charset="0"/>
              <a:buChar char="o"/>
            </a:pPr>
            <a:r>
              <a:rPr lang="en-IN" sz="1600" dirty="0">
                <a:latin typeface="Times New Roman" pitchFamily="18" charset="0"/>
                <a:cs typeface="Times New Roman" pitchFamily="18" charset="0"/>
              </a:rPr>
              <a:t>The expander is activated by closing the nut so that the spring gets compressed.</a:t>
            </a:r>
          </a:p>
          <a:p>
            <a:pPr>
              <a:buNone/>
            </a:pPr>
            <a:endParaRPr lang="en-IN" dirty="0"/>
          </a:p>
          <a:p>
            <a:endParaRPr lang="en-IN" sz="2800" dirty="0"/>
          </a:p>
          <a:p>
            <a:endParaRPr lang="en-IN" sz="2800" dirty="0"/>
          </a:p>
          <a:p>
            <a:endParaRPr lang="en-IN" sz="2800" dirty="0"/>
          </a:p>
          <a:p>
            <a:endParaRPr lang="en-IN" sz="2800" dirty="0"/>
          </a:p>
          <a:p>
            <a:endParaRPr lang="en-IN" dirty="0"/>
          </a:p>
          <a:p>
            <a:endParaRPr lang="en-IN" dirty="0"/>
          </a:p>
        </p:txBody>
      </p:sp>
      <p:sp>
        <p:nvSpPr>
          <p:cNvPr id="2" name="Title 1"/>
          <p:cNvSpPr>
            <a:spLocks noGrp="1"/>
          </p:cNvSpPr>
          <p:nvPr>
            <p:ph type="title"/>
          </p:nvPr>
        </p:nvSpPr>
        <p:spPr>
          <a:xfrm>
            <a:off x="500034" y="101600"/>
            <a:ext cx="8229600" cy="898508"/>
          </a:xfrm>
        </p:spPr>
        <p:txBody>
          <a:bodyPr>
            <a:normAutofit fontScale="90000"/>
          </a:bodyPr>
          <a:lstStyle/>
          <a:p>
            <a:pPr algn="ctr">
              <a:lnSpc>
                <a:spcPct val="150000"/>
              </a:lnSpc>
            </a:pPr>
            <a:r>
              <a:rPr lang="en-IN" sz="3600" u="sng" dirty="0">
                <a:solidFill>
                  <a:schemeClr val="bg2">
                    <a:lumMod val="25000"/>
                  </a:schemeClr>
                </a:solidFill>
                <a:latin typeface="Times New Roman" pitchFamily="18" charset="0"/>
                <a:cs typeface="Times New Roman" pitchFamily="18" charset="0"/>
              </a:rPr>
              <a:t>ISAACSON TYPE APPLIANCE</a:t>
            </a:r>
          </a:p>
        </p:txBody>
      </p:sp>
      <p:pic>
        <p:nvPicPr>
          <p:cNvPr id="4" name="Picture 3" descr="expansion-in-orthodontics-20-638.jpg"/>
          <p:cNvPicPr>
            <a:picLocks noChangeAspect="1"/>
          </p:cNvPicPr>
          <p:nvPr/>
        </p:nvPicPr>
        <p:blipFill>
          <a:blip r:embed="rId2"/>
          <a:srcRect l="33962" t="67983" r="37736" b="4488"/>
          <a:stretch>
            <a:fillRect/>
          </a:stretch>
        </p:blipFill>
        <p:spPr>
          <a:xfrm>
            <a:off x="3428992" y="4143380"/>
            <a:ext cx="4214842" cy="2428892"/>
          </a:xfrm>
          <a:prstGeom prst="rect">
            <a:avLst/>
          </a:prstGeom>
        </p:spPr>
      </p:pic>
    </p:spTree>
    <p:extLst>
      <p:ext uri="{BB962C8B-B14F-4D97-AF65-F5344CB8AC3E}">
        <p14:creationId xmlns:p14="http://schemas.microsoft.com/office/powerpoint/2010/main" val="334391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214974"/>
          </a:xfrm>
        </p:spPr>
        <p:txBody>
          <a:bodyPr>
            <a:normAutofit/>
          </a:bodyPr>
          <a:lstStyle/>
          <a:p>
            <a:pPr>
              <a:lnSpc>
                <a:spcPct val="150000"/>
              </a:lnSpc>
              <a:buClr>
                <a:schemeClr val="tx1"/>
              </a:buClr>
              <a:buFont typeface="Courier New" pitchFamily="49" charset="0"/>
              <a:buChar char="o"/>
            </a:pPr>
            <a:r>
              <a:rPr lang="en-IN" sz="1800" dirty="0">
                <a:latin typeface="Times New Roman" pitchFamily="18" charset="0"/>
                <a:cs typeface="Times New Roman" pitchFamily="18" charset="0"/>
              </a:rPr>
              <a:t>This type of appliance makes use of a special type of screw called </a:t>
            </a:r>
            <a:r>
              <a:rPr lang="en-IN" sz="1800" dirty="0">
                <a:solidFill>
                  <a:srgbClr val="C00000"/>
                </a:solidFill>
                <a:latin typeface="Times New Roman" pitchFamily="18" charset="0"/>
                <a:cs typeface="Times New Roman" pitchFamily="18" charset="0"/>
              </a:rPr>
              <a:t>HYRAX </a:t>
            </a:r>
            <a:r>
              <a:rPr lang="en-IN" sz="1800" dirty="0">
                <a:latin typeface="Times New Roman" pitchFamily="18" charset="0"/>
                <a:cs typeface="Times New Roman" pitchFamily="18" charset="0"/>
              </a:rPr>
              <a:t>(Hygienic Rapid Expander).</a:t>
            </a:r>
          </a:p>
          <a:p>
            <a:pPr>
              <a:lnSpc>
                <a:spcPct val="150000"/>
              </a:lnSpc>
              <a:buClr>
                <a:schemeClr val="tx1"/>
              </a:buClr>
              <a:buFont typeface="Courier New" pitchFamily="49" charset="0"/>
              <a:buChar char="o"/>
            </a:pPr>
            <a:r>
              <a:rPr lang="en-IN" sz="1800" dirty="0">
                <a:latin typeface="Times New Roman" pitchFamily="18" charset="0"/>
                <a:cs typeface="Times New Roman" pitchFamily="18" charset="0"/>
              </a:rPr>
              <a:t> The screws have heavy gauge wire extensions that are adapted to follow the palatal contour and are soldered to bands on premolars and molars.</a:t>
            </a:r>
          </a:p>
          <a:p>
            <a:pPr>
              <a:lnSpc>
                <a:spcPct val="150000"/>
              </a:lnSpc>
              <a:buClr>
                <a:schemeClr val="tx1"/>
              </a:buClr>
              <a:buFont typeface="Courier New" pitchFamily="49" charset="0"/>
              <a:buChar char="o"/>
            </a:pPr>
            <a:r>
              <a:rPr lang="en-IN" sz="1800" dirty="0">
                <a:latin typeface="Times New Roman" pitchFamily="18" charset="0"/>
                <a:cs typeface="Times New Roman" pitchFamily="18" charset="0"/>
              </a:rPr>
              <a:t> Types of Hyrax appliance:</a:t>
            </a:r>
          </a:p>
          <a:p>
            <a:pPr>
              <a:lnSpc>
                <a:spcPct val="150000"/>
              </a:lnSpc>
              <a:buNone/>
            </a:pPr>
            <a:r>
              <a:rPr lang="en-IN" sz="1800" dirty="0">
                <a:latin typeface="Times New Roman" pitchFamily="18" charset="0"/>
                <a:cs typeface="Times New Roman" pitchFamily="18" charset="0"/>
              </a:rPr>
              <a:t>                     </a:t>
            </a:r>
            <a:r>
              <a:rPr lang="en-IN" sz="1800" dirty="0">
                <a:solidFill>
                  <a:srgbClr val="FF0000"/>
                </a:solidFill>
                <a:latin typeface="Times New Roman" pitchFamily="18" charset="0"/>
                <a:cs typeface="Times New Roman" pitchFamily="18" charset="0"/>
              </a:rPr>
              <a:t>a.</a:t>
            </a:r>
            <a:r>
              <a:rPr lang="en-IN" sz="1800" dirty="0">
                <a:latin typeface="Times New Roman" pitchFamily="18" charset="0"/>
                <a:cs typeface="Times New Roman" pitchFamily="18" charset="0"/>
              </a:rPr>
              <a:t> </a:t>
            </a:r>
            <a:r>
              <a:rPr lang="en-IN" sz="1800" dirty="0">
                <a:solidFill>
                  <a:srgbClr val="C00000"/>
                </a:solidFill>
                <a:latin typeface="Times New Roman" pitchFamily="18" charset="0"/>
                <a:cs typeface="Times New Roman" pitchFamily="18" charset="0"/>
              </a:rPr>
              <a:t>Banded Hyrax appliance</a:t>
            </a:r>
          </a:p>
          <a:p>
            <a:pPr>
              <a:lnSpc>
                <a:spcPct val="150000"/>
              </a:lnSpc>
              <a:buNone/>
            </a:pPr>
            <a:r>
              <a:rPr lang="en-IN" sz="1800" dirty="0">
                <a:solidFill>
                  <a:srgbClr val="C00000"/>
                </a:solidFill>
                <a:latin typeface="Times New Roman" pitchFamily="18" charset="0"/>
                <a:cs typeface="Times New Roman" pitchFamily="18" charset="0"/>
              </a:rPr>
              <a:t>                     b. Bonded Hyrax appliance</a:t>
            </a:r>
          </a:p>
          <a:p>
            <a:pPr>
              <a:buNone/>
            </a:pPr>
            <a:endParaRPr lang="en-IN" dirty="0"/>
          </a:p>
          <a:p>
            <a:pPr>
              <a:buNone/>
            </a:pPr>
            <a:endParaRPr lang="en-IN" dirty="0"/>
          </a:p>
        </p:txBody>
      </p:sp>
      <p:sp>
        <p:nvSpPr>
          <p:cNvPr id="2" name="Title 1"/>
          <p:cNvSpPr>
            <a:spLocks noGrp="1"/>
          </p:cNvSpPr>
          <p:nvPr>
            <p:ph type="title"/>
          </p:nvPr>
        </p:nvSpPr>
        <p:spPr>
          <a:xfrm>
            <a:off x="457200" y="0"/>
            <a:ext cx="8229600" cy="1000108"/>
          </a:xfrm>
        </p:spPr>
        <p:txBody>
          <a:bodyPr>
            <a:normAutofit fontScale="90000"/>
          </a:bodyPr>
          <a:lstStyle/>
          <a:p>
            <a:pPr algn="ctr">
              <a:lnSpc>
                <a:spcPct val="150000"/>
              </a:lnSpc>
            </a:pPr>
            <a:r>
              <a:rPr lang="en-IN" dirty="0"/>
              <a:t> </a:t>
            </a:r>
            <a:r>
              <a:rPr lang="en-IN" sz="3600" u="sng" dirty="0">
                <a:latin typeface="Times New Roman" pitchFamily="18" charset="0"/>
                <a:cs typeface="Times New Roman" pitchFamily="18" charset="0"/>
              </a:rPr>
              <a:t>HYRAX TYPE APPLIANCE</a:t>
            </a:r>
          </a:p>
        </p:txBody>
      </p:sp>
      <p:pic>
        <p:nvPicPr>
          <p:cNvPr id="4" name="Picture Placeholder 8" descr="20191219_005955_HDR.jpg"/>
          <p:cNvPicPr>
            <a:picLocks noChangeAspect="1"/>
          </p:cNvPicPr>
          <p:nvPr/>
        </p:nvPicPr>
        <p:blipFill>
          <a:blip r:embed="rId2" cstate="print"/>
          <a:srcRect l="30108" t="10096" r="32908" b="8185"/>
          <a:stretch>
            <a:fillRect/>
          </a:stretch>
        </p:blipFill>
        <p:spPr>
          <a:xfrm rot="5400000">
            <a:off x="5286380" y="3286124"/>
            <a:ext cx="2643206" cy="3929090"/>
          </a:xfrm>
          <a:prstGeom prst="rect">
            <a:avLst/>
          </a:prstGeom>
        </p:spPr>
      </p:pic>
    </p:spTree>
    <p:extLst>
      <p:ext uri="{BB962C8B-B14F-4D97-AF65-F5344CB8AC3E}">
        <p14:creationId xmlns:p14="http://schemas.microsoft.com/office/powerpoint/2010/main" val="3321068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buNone/>
            </a:pPr>
            <a:r>
              <a:rPr lang="en-IN" sz="3600" dirty="0">
                <a:latin typeface="Times New Roman" pitchFamily="18" charset="0"/>
                <a:cs typeface="Times New Roman" pitchFamily="18" charset="0"/>
              </a:rPr>
              <a:t>A.  </a:t>
            </a:r>
            <a:r>
              <a:rPr lang="en-IN" sz="3600" u="sng"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Schedule by Timms:</a:t>
            </a:r>
          </a:p>
          <a:p>
            <a:pPr>
              <a:lnSpc>
                <a:spcPct val="150000"/>
              </a:lnSpc>
              <a:buNone/>
            </a:pPr>
            <a:r>
              <a:rPr lang="en-IN" dirty="0"/>
              <a:t>   </a:t>
            </a:r>
            <a:r>
              <a:rPr lang="en-IN" sz="2400" dirty="0">
                <a:latin typeface="Times New Roman" pitchFamily="18" charset="0"/>
                <a:cs typeface="Times New Roman" pitchFamily="18" charset="0"/>
              </a:rPr>
              <a:t>For patients of up to 15 years of age, 90 degree rotation in the morning and evening. In patient over 15 years, Timms recommends 45 degree  activation 4 times a day.</a:t>
            </a:r>
          </a:p>
          <a:p>
            <a:pPr>
              <a:buNone/>
            </a:pPr>
            <a:endParaRPr lang="en-IN" dirty="0"/>
          </a:p>
        </p:txBody>
      </p:sp>
      <p:sp>
        <p:nvSpPr>
          <p:cNvPr id="2" name="Title 1"/>
          <p:cNvSpPr>
            <a:spLocks noGrp="1"/>
          </p:cNvSpPr>
          <p:nvPr>
            <p:ph type="title"/>
          </p:nvPr>
        </p:nvSpPr>
        <p:spPr/>
        <p:txBody>
          <a:bodyPr>
            <a:normAutofit/>
          </a:bodyPr>
          <a:lstStyle/>
          <a:p>
            <a:pPr algn="ctr">
              <a:lnSpc>
                <a:spcPct val="150000"/>
              </a:lnSpc>
            </a:pPr>
            <a:r>
              <a:rPr lang="en-IN" sz="3600" u="sng" dirty="0">
                <a:effectLst/>
                <a:latin typeface="Times New Roman" pitchFamily="18" charset="0"/>
                <a:cs typeface="Times New Roman" pitchFamily="18" charset="0"/>
              </a:rPr>
              <a:t>ACTIVATION SCHEDULE</a:t>
            </a:r>
          </a:p>
        </p:txBody>
      </p:sp>
    </p:spTree>
    <p:extLst>
      <p:ext uri="{BB962C8B-B14F-4D97-AF65-F5344CB8AC3E}">
        <p14:creationId xmlns:p14="http://schemas.microsoft.com/office/powerpoint/2010/main" val="550331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229600" cy="5221497"/>
          </a:xfrm>
        </p:spPr>
        <p:txBody>
          <a:bodyPr/>
          <a:lstStyle/>
          <a:p>
            <a:pPr>
              <a:lnSpc>
                <a:spcPct val="150000"/>
              </a:lnSpc>
              <a:buNone/>
            </a:pPr>
            <a:r>
              <a:rPr lang="en-IN" sz="3600" dirty="0">
                <a:latin typeface="Times New Roman" pitchFamily="18" charset="0"/>
                <a:cs typeface="Times New Roman" pitchFamily="18" charset="0"/>
              </a:rPr>
              <a:t>B. </a:t>
            </a:r>
            <a:r>
              <a:rPr lang="en-IN" sz="3600" u="sng"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Schedule by Zimring and Isaacson</a:t>
            </a:r>
          </a:p>
          <a:p>
            <a:pPr>
              <a:lnSpc>
                <a:spcPct val="150000"/>
              </a:lnSpc>
              <a:buNone/>
            </a:pPr>
            <a:r>
              <a:rPr lang="en-IN" sz="2400" dirty="0">
                <a:latin typeface="Times New Roman" pitchFamily="18" charset="0"/>
                <a:cs typeface="Times New Roman" pitchFamily="18" charset="0"/>
              </a:rPr>
              <a:t>    In young growing patients, they recommend two turns each day for 4-5 days and later one turn per day till the desired expansion is achieved.In case non growing adult patients, they recommend two turns each day for first two days,one turn per day foe the next 5- days and one turn every alternate day till desired expansion is achieved.</a:t>
            </a:r>
          </a:p>
          <a:p>
            <a:endParaRPr lang="en-IN" dirty="0"/>
          </a:p>
        </p:txBody>
      </p:sp>
    </p:spTree>
    <p:extLst>
      <p:ext uri="{BB962C8B-B14F-4D97-AF65-F5344CB8AC3E}">
        <p14:creationId xmlns:p14="http://schemas.microsoft.com/office/powerpoint/2010/main" val="2151344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dirty="0"/>
              <a:t>Some cases where R.M.E is contraindicated are:</a:t>
            </a:r>
          </a:p>
          <a:p>
            <a:pPr marL="514350" indent="-514350">
              <a:lnSpc>
                <a:spcPct val="150000"/>
              </a:lnSpc>
              <a:buClr>
                <a:schemeClr val="tx1"/>
              </a:buClr>
              <a:buFont typeface="Courier New" pitchFamily="49" charset="0"/>
              <a:buChar char="o"/>
            </a:pPr>
            <a:r>
              <a:rPr lang="en-IN" sz="2400" dirty="0">
                <a:latin typeface="Times New Roman" pitchFamily="18" charset="0"/>
                <a:cs typeface="Times New Roman" pitchFamily="18" charset="0"/>
              </a:rPr>
              <a:t>Single tooth cross bite.</a:t>
            </a:r>
          </a:p>
          <a:p>
            <a:pPr marL="514350" indent="-514350">
              <a:lnSpc>
                <a:spcPct val="150000"/>
              </a:lnSpc>
              <a:buClr>
                <a:schemeClr val="tx1"/>
              </a:buClr>
              <a:buFont typeface="Courier New" pitchFamily="49" charset="0"/>
              <a:buChar char="o"/>
            </a:pPr>
            <a:r>
              <a:rPr lang="en-IN" sz="2400" dirty="0">
                <a:latin typeface="Times New Roman" pitchFamily="18" charset="0"/>
                <a:cs typeface="Times New Roman" pitchFamily="18" charset="0"/>
              </a:rPr>
              <a:t>In patients who are un-cooperative, R.M.E is contraindicated, as the appliance requires frequent activation and maintenance of good oral hygiene.</a:t>
            </a:r>
          </a:p>
          <a:p>
            <a:pPr marL="514350" indent="-514350">
              <a:lnSpc>
                <a:spcPct val="150000"/>
              </a:lnSpc>
              <a:buClr>
                <a:schemeClr val="tx1"/>
              </a:buClr>
              <a:buFont typeface="Courier New" pitchFamily="49" charset="0"/>
              <a:buChar char="o"/>
            </a:pPr>
            <a:r>
              <a:rPr lang="en-IN" sz="2400" dirty="0">
                <a:latin typeface="Times New Roman" pitchFamily="18" charset="0"/>
                <a:cs typeface="Times New Roman" pitchFamily="18" charset="0"/>
              </a:rPr>
              <a:t>Rapid maxillary expansion is not carried out after ossification of the mid-palatal suture unless it is accompanied by adjunctive surgical procedures.</a:t>
            </a:r>
          </a:p>
          <a:p>
            <a:pPr marL="514350" indent="-514350">
              <a:buNone/>
            </a:pPr>
            <a:endParaRPr lang="en-IN" sz="2400" dirty="0"/>
          </a:p>
          <a:p>
            <a:pPr marL="514350" indent="-514350">
              <a:buAutoNum type="arabicPeriod"/>
            </a:pPr>
            <a:endParaRPr lang="en-IN" sz="2600" dirty="0"/>
          </a:p>
          <a:p>
            <a:pPr marL="514350" indent="-514350">
              <a:buAutoNum type="arabicPeriod"/>
            </a:pPr>
            <a:endParaRPr lang="en-IN" dirty="0"/>
          </a:p>
        </p:txBody>
      </p:sp>
      <p:sp>
        <p:nvSpPr>
          <p:cNvPr id="2" name="Title 1"/>
          <p:cNvSpPr>
            <a:spLocks noGrp="1"/>
          </p:cNvSpPr>
          <p:nvPr>
            <p:ph type="title"/>
          </p:nvPr>
        </p:nvSpPr>
        <p:spPr>
          <a:xfrm>
            <a:off x="571472" y="214290"/>
            <a:ext cx="8229600" cy="1143000"/>
          </a:xfrm>
        </p:spPr>
        <p:txBody>
          <a:bodyPr>
            <a:normAutofit/>
          </a:bodyPr>
          <a:lstStyle/>
          <a:p>
            <a:pPr algn="ctr">
              <a:lnSpc>
                <a:spcPct val="150000"/>
              </a:lnSpc>
            </a:pPr>
            <a:r>
              <a:rPr lang="en-IN" sz="3600" u="sng" dirty="0">
                <a:solidFill>
                  <a:schemeClr val="bg2">
                    <a:lumMod val="25000"/>
                  </a:schemeClr>
                </a:solidFill>
                <a:effectLst/>
                <a:latin typeface="Times New Roman" pitchFamily="18" charset="0"/>
                <a:cs typeface="Times New Roman" pitchFamily="18" charset="0"/>
              </a:rPr>
              <a:t>CONTRAINDICATIONS OF R.M.E</a:t>
            </a:r>
          </a:p>
        </p:txBody>
      </p:sp>
    </p:spTree>
    <p:extLst>
      <p:ext uri="{BB962C8B-B14F-4D97-AF65-F5344CB8AC3E}">
        <p14:creationId xmlns:p14="http://schemas.microsoft.com/office/powerpoint/2010/main" val="234504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692797-DD2B-0B43-9D90-CD201C6C43EE}"/>
              </a:ext>
            </a:extLst>
          </p:cNvPr>
          <p:cNvSpPr>
            <a:spLocks noGrp="1"/>
          </p:cNvSpPr>
          <p:nvPr>
            <p:ph idx="1"/>
          </p:nvPr>
        </p:nvSpPr>
        <p:spPr>
          <a:xfrm>
            <a:off x="161636" y="692727"/>
            <a:ext cx="8982364" cy="6165273"/>
          </a:xfrm>
        </p:spPr>
        <p:txBody>
          <a:bodyPr>
            <a:normAutofit lnSpcReduction="10000"/>
          </a:bodyPr>
          <a:lstStyle/>
          <a:p>
            <a:pPr marL="109728" indent="0">
              <a:buNone/>
            </a:pPr>
            <a:endParaRPr lang="en-IN" sz="1800" dirty="0" smtClean="0"/>
          </a:p>
          <a:p>
            <a:pPr marL="109728" indent="0">
              <a:buNone/>
            </a:pPr>
            <a:r>
              <a:rPr lang="en-IN" sz="1800" dirty="0" smtClean="0"/>
              <a:t>~ </a:t>
            </a:r>
            <a:r>
              <a:rPr lang="en-IN" sz="1800" dirty="0"/>
              <a:t>Introduction </a:t>
            </a:r>
          </a:p>
          <a:p>
            <a:pPr marL="109728" indent="0">
              <a:buNone/>
            </a:pPr>
            <a:r>
              <a:rPr lang="en-IN" sz="1800" dirty="0"/>
              <a:t>~ Types : Dental, Skeletal, Passive expansion</a:t>
            </a:r>
          </a:p>
          <a:p>
            <a:pPr marL="109728" indent="0">
              <a:buNone/>
            </a:pPr>
            <a:r>
              <a:rPr lang="en-IN" sz="1800" dirty="0"/>
              <a:t>~ Indications for Maxillary Expansion </a:t>
            </a:r>
          </a:p>
          <a:p>
            <a:pPr marL="109728" indent="0">
              <a:buNone/>
            </a:pPr>
            <a:r>
              <a:rPr lang="en-IN" sz="1800" dirty="0"/>
              <a:t>~ Rapid Maxillary Expansion </a:t>
            </a:r>
          </a:p>
          <a:p>
            <a:pPr marL="109728" indent="0">
              <a:buNone/>
            </a:pPr>
            <a:r>
              <a:rPr lang="en-IN" sz="1800" dirty="0"/>
              <a:t>    &gt;&gt; Applied Anatomy</a:t>
            </a:r>
          </a:p>
          <a:p>
            <a:pPr marL="109728" indent="0">
              <a:buNone/>
            </a:pPr>
            <a:r>
              <a:rPr lang="en-IN" sz="1800" dirty="0"/>
              <a:t>    &gt;&gt; Indications</a:t>
            </a:r>
          </a:p>
          <a:p>
            <a:pPr marL="109728" indent="0">
              <a:buNone/>
            </a:pPr>
            <a:r>
              <a:rPr lang="en-IN" sz="1800" dirty="0"/>
              <a:t>    &gt;&gt; Diagnostic aids</a:t>
            </a:r>
          </a:p>
          <a:p>
            <a:pPr marL="109728" indent="0">
              <a:buNone/>
            </a:pPr>
            <a:r>
              <a:rPr lang="en-IN" sz="1800" dirty="0"/>
              <a:t>    &gt;&gt; Effects of RME: Skeletal, On alveolar bone, On anterior&amp;posterior teeth, </a:t>
            </a:r>
          </a:p>
          <a:p>
            <a:pPr marL="109728" indent="0">
              <a:buNone/>
            </a:pPr>
            <a:r>
              <a:rPr lang="en-IN" sz="1800" dirty="0"/>
              <a:t>          On adjacent cranial bones&amp; sutures, On mandible</a:t>
            </a:r>
            <a:r>
              <a:rPr lang="en-IN" sz="1800" dirty="0" smtClean="0"/>
              <a:t>.</a:t>
            </a:r>
          </a:p>
          <a:p>
            <a:pPr marL="109728" indent="0">
              <a:buNone/>
            </a:pPr>
            <a:r>
              <a:rPr lang="en-IN" sz="1800" dirty="0" smtClean="0"/>
              <a:t>~ </a:t>
            </a:r>
            <a:r>
              <a:rPr lang="en-IN" sz="1800" dirty="0"/>
              <a:t>Types of Appliances Used: Removable&amp; Fixed</a:t>
            </a:r>
          </a:p>
          <a:p>
            <a:pPr marL="109728" indent="0">
              <a:buNone/>
            </a:pPr>
            <a:r>
              <a:rPr lang="en-IN" sz="1800" dirty="0"/>
              <a:t>~ Activation Schedule: Activation schedule by </a:t>
            </a:r>
            <a:r>
              <a:rPr lang="en-IN" sz="1800" dirty="0" err="1"/>
              <a:t>Timms</a:t>
            </a:r>
            <a:r>
              <a:rPr lang="en-IN" sz="1800" dirty="0"/>
              <a:t>, </a:t>
            </a:r>
            <a:r>
              <a:rPr lang="en-IN" sz="1800" dirty="0" err="1" smtClean="0"/>
              <a:t>Zimring</a:t>
            </a:r>
            <a:r>
              <a:rPr lang="en-IN" sz="1800" dirty="0" smtClean="0"/>
              <a:t> </a:t>
            </a:r>
            <a:r>
              <a:rPr lang="en-IN" sz="1800" dirty="0"/>
              <a:t>&amp; </a:t>
            </a:r>
            <a:r>
              <a:rPr lang="en-IN" sz="1800" dirty="0" err="1"/>
              <a:t>Issacson</a:t>
            </a:r>
            <a:endParaRPr lang="en-IN" sz="1800" dirty="0"/>
          </a:p>
          <a:p>
            <a:pPr marL="109728" indent="0">
              <a:buNone/>
            </a:pPr>
            <a:r>
              <a:rPr lang="en-IN" sz="1800" dirty="0"/>
              <a:t>~ Contraindications of RME</a:t>
            </a:r>
          </a:p>
          <a:p>
            <a:pPr marL="109728" indent="0">
              <a:buNone/>
            </a:pPr>
            <a:r>
              <a:rPr lang="en-IN" sz="1800" dirty="0"/>
              <a:t>~ Retention following RME</a:t>
            </a:r>
          </a:p>
          <a:p>
            <a:pPr marL="109728" indent="0">
              <a:buNone/>
            </a:pPr>
            <a:r>
              <a:rPr lang="en-IN" sz="1800" dirty="0"/>
              <a:t>~ Clinical tips for RME</a:t>
            </a:r>
          </a:p>
          <a:p>
            <a:pPr marL="109728" indent="0">
              <a:buNone/>
            </a:pPr>
            <a:r>
              <a:rPr lang="en-IN" sz="1800" dirty="0"/>
              <a:t>~ Slow Expansion</a:t>
            </a:r>
          </a:p>
          <a:p>
            <a:pPr marL="109728" indent="0">
              <a:buNone/>
            </a:pPr>
            <a:r>
              <a:rPr lang="en-IN" sz="1800" dirty="0"/>
              <a:t>~ Appliances for Slow Expansion</a:t>
            </a:r>
          </a:p>
          <a:p>
            <a:pPr marL="109728" indent="0">
              <a:buNone/>
            </a:pPr>
            <a:r>
              <a:rPr lang="en-IN" sz="1800" dirty="0"/>
              <a:t>~ Advantages of Slow Expansion </a:t>
            </a:r>
          </a:p>
          <a:p>
            <a:pPr marL="109728" indent="0">
              <a:buNone/>
            </a:pPr>
            <a:r>
              <a:rPr lang="en-IN" sz="1800" dirty="0"/>
              <a:t>~ Disadvantages of Slow Expansion</a:t>
            </a:r>
          </a:p>
          <a:p>
            <a:pPr marL="109728" indent="0">
              <a:buNone/>
            </a:pPr>
            <a:endParaRPr lang="en-IN" sz="1800" dirty="0"/>
          </a:p>
        </p:txBody>
      </p:sp>
      <p:sp>
        <p:nvSpPr>
          <p:cNvPr id="3" name="Title 2">
            <a:extLst>
              <a:ext uri="{FF2B5EF4-FFF2-40B4-BE49-F238E27FC236}">
                <a16:creationId xmlns:a16="http://schemas.microsoft.com/office/drawing/2014/main" id="{F4E7F8A9-F6E3-974D-B73B-B5ED253DD41F}"/>
              </a:ext>
            </a:extLst>
          </p:cNvPr>
          <p:cNvSpPr>
            <a:spLocks noGrp="1"/>
          </p:cNvSpPr>
          <p:nvPr>
            <p:ph type="title"/>
          </p:nvPr>
        </p:nvSpPr>
        <p:spPr>
          <a:xfrm>
            <a:off x="457200" y="0"/>
            <a:ext cx="8229600" cy="692727"/>
          </a:xfrm>
        </p:spPr>
        <p:txBody>
          <a:bodyPr>
            <a:normAutofit fontScale="90000"/>
          </a:bodyPr>
          <a:lstStyle/>
          <a:p>
            <a:r>
              <a:rPr lang="en-IN" dirty="0"/>
              <a:t>                CONTENTS</a:t>
            </a:r>
            <a:endParaRPr lang="en-US" dirty="0"/>
          </a:p>
        </p:txBody>
      </p:sp>
    </p:spTree>
    <p:extLst>
      <p:ext uri="{BB962C8B-B14F-4D97-AF65-F5344CB8AC3E}">
        <p14:creationId xmlns:p14="http://schemas.microsoft.com/office/powerpoint/2010/main" val="2414933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lnSpc>
                <a:spcPct val="150000"/>
              </a:lnSpc>
              <a:buClr>
                <a:schemeClr val="tx1"/>
              </a:buClr>
              <a:buFont typeface="Courier New" pitchFamily="49" charset="0"/>
              <a:buChar char="o"/>
            </a:pPr>
            <a:r>
              <a:rPr lang="en-IN" sz="2400" dirty="0">
                <a:latin typeface="Times New Roman" pitchFamily="18" charset="0"/>
                <a:cs typeface="Times New Roman" pitchFamily="18" charset="0"/>
              </a:rPr>
              <a:t>Skeletal asymmetry of maxilla and mandible and adult cases with severe anteroom-posterior skeletal discrepancies.</a:t>
            </a:r>
          </a:p>
          <a:p>
            <a:pPr marL="514350" indent="-514350">
              <a:lnSpc>
                <a:spcPct val="150000"/>
              </a:lnSpc>
              <a:buClr>
                <a:schemeClr val="tx1"/>
              </a:buClr>
              <a:buFont typeface="Courier New" pitchFamily="49" charset="0"/>
              <a:buChar char="o"/>
            </a:pPr>
            <a:r>
              <a:rPr lang="en-IN" sz="2400" dirty="0">
                <a:latin typeface="Times New Roman" pitchFamily="18" charset="0"/>
                <a:cs typeface="Times New Roman" pitchFamily="18" charset="0"/>
              </a:rPr>
              <a:t>Vertical growers with steep mandibular plane angle are usually a contraindication.</a:t>
            </a:r>
          </a:p>
          <a:p>
            <a:pPr marL="514350" indent="-514350">
              <a:lnSpc>
                <a:spcPct val="150000"/>
              </a:lnSpc>
              <a:buClr>
                <a:schemeClr val="tx1"/>
              </a:buClr>
              <a:buFont typeface="Courier New" pitchFamily="49" charset="0"/>
              <a:buChar char="o"/>
            </a:pPr>
            <a:r>
              <a:rPr lang="en-IN" sz="2400" dirty="0">
                <a:latin typeface="Times New Roman" pitchFamily="18" charset="0"/>
                <a:cs typeface="Times New Roman" pitchFamily="18" charset="0"/>
              </a:rPr>
              <a:t>As the posterior teeth are used as anchors to move the bones apart, the procedure is not indicated in a periodontally weak dentition.</a:t>
            </a:r>
          </a:p>
          <a:p>
            <a:endParaRPr lang="en-IN" dirty="0"/>
          </a:p>
        </p:txBody>
      </p:sp>
    </p:spTree>
    <p:extLst>
      <p:ext uri="{BB962C8B-B14F-4D97-AF65-F5344CB8AC3E}">
        <p14:creationId xmlns:p14="http://schemas.microsoft.com/office/powerpoint/2010/main" val="157553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Failure to retain the expansion results in relapse. Most authors recommend a retention period of not less than 3-6 months.</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 Isaacson recommend s the use of the R.M.E. appliance itself for the purpose of retention.</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The screw should be immobilized using cold cure acrylic. Alternatively, either a removable or fixed retainer(e.g.TPA) can be used.</a:t>
            </a:r>
          </a:p>
          <a:p>
            <a:pPr>
              <a:lnSpc>
                <a:spcPct val="150000"/>
              </a:lnSpc>
              <a:buNone/>
            </a:pPr>
            <a:r>
              <a:rPr lang="en-IN" sz="2400" dirty="0">
                <a:latin typeface="Times New Roman" pitchFamily="18" charset="0"/>
                <a:cs typeface="Times New Roman" pitchFamily="18" charset="0"/>
              </a:rPr>
              <a:t>    </a:t>
            </a:r>
          </a:p>
        </p:txBody>
      </p:sp>
      <p:sp>
        <p:nvSpPr>
          <p:cNvPr id="2" name="Title 1"/>
          <p:cNvSpPr>
            <a:spLocks noGrp="1"/>
          </p:cNvSpPr>
          <p:nvPr>
            <p:ph type="title"/>
          </p:nvPr>
        </p:nvSpPr>
        <p:spPr/>
        <p:txBody>
          <a:bodyPr>
            <a:normAutofit/>
          </a:bodyPr>
          <a:lstStyle/>
          <a:p>
            <a:pPr algn="ctr">
              <a:lnSpc>
                <a:spcPct val="150000"/>
              </a:lnSpc>
            </a:pPr>
            <a:r>
              <a:rPr lang="en-IN" sz="3600" u="sng" dirty="0">
                <a:solidFill>
                  <a:schemeClr val="bg2">
                    <a:lumMod val="25000"/>
                  </a:schemeClr>
                </a:solidFill>
                <a:effectLst/>
                <a:latin typeface="Times New Roman" pitchFamily="18" charset="0"/>
                <a:cs typeface="Times New Roman" pitchFamily="18" charset="0"/>
              </a:rPr>
              <a:t>RETENTION FOLLOWING R.M.E</a:t>
            </a:r>
          </a:p>
        </p:txBody>
      </p:sp>
    </p:spTree>
    <p:extLst>
      <p:ext uri="{BB962C8B-B14F-4D97-AF65-F5344CB8AC3E}">
        <p14:creationId xmlns:p14="http://schemas.microsoft.com/office/powerpoint/2010/main" val="3233857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786478"/>
          </a:xfrm>
        </p:spPr>
        <p:txBody>
          <a:bodyPr>
            <a:normAutofit/>
          </a:bodyPr>
          <a:lstStyle/>
          <a:p>
            <a:pPr>
              <a:lnSpc>
                <a:spcPct val="150000"/>
              </a:lnSpc>
              <a:buNone/>
            </a:pPr>
            <a:r>
              <a:rPr lang="en-IN" sz="36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SLOW EXPANSION </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 According to the proponents of slow expansion, the results are more stable when the maxillary arch is expanded slowly at a rate of 0.5-1 mm per week.</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 The forces generated by such procedures are much lower i.e. 2-4 pounds as  against 10-20 pounds generated during rapid maxillary expansion.</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Slow expansion may take as much as 2-5 months.</a:t>
            </a:r>
          </a:p>
        </p:txBody>
      </p:sp>
    </p:spTree>
    <p:extLst>
      <p:ext uri="{BB962C8B-B14F-4D97-AF65-F5344CB8AC3E}">
        <p14:creationId xmlns:p14="http://schemas.microsoft.com/office/powerpoint/2010/main" val="3094174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71500" indent="-571500">
              <a:lnSpc>
                <a:spcPct val="150000"/>
              </a:lnSpc>
              <a:buClr>
                <a:schemeClr val="tx1"/>
              </a:buClr>
              <a:buFont typeface="+mj-lt"/>
              <a:buAutoNum type="romanUcPeriod"/>
            </a:pPr>
            <a:r>
              <a:rPr lang="en-IN" sz="2400" dirty="0">
                <a:latin typeface="Times New Roman" pitchFamily="18" charset="0"/>
                <a:cs typeface="Times New Roman" pitchFamily="18" charset="0"/>
              </a:rPr>
              <a:t>Removable appliances incorporating jack-screws</a:t>
            </a:r>
          </a:p>
          <a:p>
            <a:pPr marL="571500" indent="-571500">
              <a:lnSpc>
                <a:spcPct val="150000"/>
              </a:lnSpc>
              <a:buClr>
                <a:schemeClr val="tx1"/>
              </a:buClr>
              <a:buFont typeface="+mj-lt"/>
              <a:buAutoNum type="romanUcPeriod"/>
            </a:pPr>
            <a:r>
              <a:rPr lang="en-IN" sz="2400" dirty="0">
                <a:latin typeface="Times New Roman" pitchFamily="18" charset="0"/>
                <a:cs typeface="Times New Roman" pitchFamily="18" charset="0"/>
              </a:rPr>
              <a:t> Coffin spring</a:t>
            </a:r>
          </a:p>
          <a:p>
            <a:pPr marL="571500" indent="-571500">
              <a:lnSpc>
                <a:spcPct val="150000"/>
              </a:lnSpc>
              <a:buClr>
                <a:schemeClr val="tx1"/>
              </a:buClr>
              <a:buFont typeface="+mj-lt"/>
              <a:buAutoNum type="romanUcPeriod"/>
            </a:pPr>
            <a:r>
              <a:rPr lang="en-IN" sz="2400" dirty="0">
                <a:latin typeface="Times New Roman" pitchFamily="18" charset="0"/>
                <a:cs typeface="Times New Roman" pitchFamily="18" charset="0"/>
              </a:rPr>
              <a:t> Quad helix</a:t>
            </a:r>
          </a:p>
          <a:p>
            <a:pPr marL="571500" indent="-571500">
              <a:lnSpc>
                <a:spcPct val="150000"/>
              </a:lnSpc>
              <a:buClr>
                <a:schemeClr val="tx1"/>
              </a:buClr>
              <a:buFont typeface="+mj-lt"/>
              <a:buAutoNum type="romanUcPeriod"/>
            </a:pPr>
            <a:r>
              <a:rPr lang="en-IN" sz="2400" dirty="0">
                <a:latin typeface="Times New Roman" pitchFamily="18" charset="0"/>
                <a:cs typeface="Times New Roman" pitchFamily="18" charset="0"/>
              </a:rPr>
              <a:t> Arch expansion using fixed appliances</a:t>
            </a:r>
          </a:p>
          <a:p>
            <a:pPr marL="571500" indent="-571500">
              <a:lnSpc>
                <a:spcPct val="150000"/>
              </a:lnSpc>
              <a:buClr>
                <a:schemeClr val="tx1"/>
              </a:buClr>
              <a:buFont typeface="+mj-lt"/>
              <a:buAutoNum type="romanUcPeriod"/>
            </a:pPr>
            <a:r>
              <a:rPr lang="en-IN" sz="2400" dirty="0">
                <a:latin typeface="Times New Roman" pitchFamily="18" charset="0"/>
                <a:cs typeface="Times New Roman" pitchFamily="18" charset="0"/>
              </a:rPr>
              <a:t> Ni-Ti expanders</a:t>
            </a:r>
          </a:p>
          <a:p>
            <a:pPr marL="571500" indent="-571500">
              <a:buNone/>
            </a:pPr>
            <a:endParaRPr lang="en-IN" sz="2600" dirty="0"/>
          </a:p>
        </p:txBody>
      </p:sp>
      <p:sp>
        <p:nvSpPr>
          <p:cNvPr id="2" name="Title 1"/>
          <p:cNvSpPr>
            <a:spLocks noGrp="1"/>
          </p:cNvSpPr>
          <p:nvPr>
            <p:ph type="title"/>
          </p:nvPr>
        </p:nvSpPr>
        <p:spPr/>
        <p:txBody>
          <a:bodyPr>
            <a:noAutofit/>
          </a:bodyPr>
          <a:lstStyle/>
          <a:p>
            <a:r>
              <a:rPr lang="en-IN" sz="3600" u="sng" dirty="0">
                <a:solidFill>
                  <a:schemeClr val="bg2">
                    <a:lumMod val="25000"/>
                  </a:schemeClr>
                </a:solidFill>
                <a:effectLst/>
                <a:latin typeface="Times New Roman" pitchFamily="18" charset="0"/>
                <a:cs typeface="Times New Roman" pitchFamily="18" charset="0"/>
              </a:rPr>
              <a:t>APPLIANCES USED FOR SLOW EXPANSION</a:t>
            </a:r>
          </a:p>
        </p:txBody>
      </p:sp>
    </p:spTree>
    <p:extLst>
      <p:ext uri="{BB962C8B-B14F-4D97-AF65-F5344CB8AC3E}">
        <p14:creationId xmlns:p14="http://schemas.microsoft.com/office/powerpoint/2010/main" val="3439981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229600" cy="5072098"/>
          </a:xfrm>
        </p:spPr>
        <p:txBody>
          <a:bodyPr>
            <a:normAutofit lnSpcReduction="10000"/>
          </a:bodyPr>
          <a:lstStyle/>
          <a:p>
            <a:pPr marL="571500" indent="-571500">
              <a:lnSpc>
                <a:spcPct val="150000"/>
              </a:lnSpc>
              <a:buClr>
                <a:schemeClr val="tx1"/>
              </a:buClr>
              <a:buFont typeface="Courier New" pitchFamily="49" charset="0"/>
              <a:buChar char="o"/>
            </a:pPr>
            <a:r>
              <a:rPr lang="en-IN" sz="2400" dirty="0">
                <a:latin typeface="Times New Roman" pitchFamily="18" charset="0"/>
                <a:cs typeface="Times New Roman" pitchFamily="18" charset="0"/>
              </a:rPr>
              <a:t>This appliance was designed by Walter Coffin around the beginning of this century. It is a removable  appliance capable of slow dento-alveolar expansion. </a:t>
            </a:r>
          </a:p>
          <a:p>
            <a:pPr marL="571500" indent="-571500">
              <a:lnSpc>
                <a:spcPct val="150000"/>
              </a:lnSpc>
              <a:buClr>
                <a:schemeClr val="tx1"/>
              </a:buClr>
              <a:buFont typeface="Courier New" pitchFamily="49" charset="0"/>
              <a:buChar char="o"/>
            </a:pPr>
            <a:r>
              <a:rPr lang="en-IN" sz="2400" dirty="0">
                <a:latin typeface="Times New Roman" pitchFamily="18" charset="0"/>
                <a:cs typeface="Times New Roman" pitchFamily="18" charset="0"/>
              </a:rPr>
              <a:t>The appliance consists of an omega shaped wire of 1.25 mm thickness, placed in the mid-palatal region.</a:t>
            </a:r>
          </a:p>
          <a:p>
            <a:pPr marL="571500" indent="-571500">
              <a:lnSpc>
                <a:spcPct val="150000"/>
              </a:lnSpc>
              <a:buClr>
                <a:schemeClr val="tx1"/>
              </a:buClr>
              <a:buFont typeface="Courier New" pitchFamily="49" charset="0"/>
              <a:buChar char="o"/>
            </a:pPr>
            <a:r>
              <a:rPr lang="en-IN" sz="2400" dirty="0">
                <a:latin typeface="Times New Roman" pitchFamily="18" charset="0"/>
                <a:cs typeface="Times New Roman" pitchFamily="18" charset="0"/>
              </a:rPr>
              <a:t>The free ends of the omega wire are embedded in acrylic covering the slopes of the palate</a:t>
            </a:r>
            <a:r>
              <a:rPr lang="en-IN" sz="2400" dirty="0"/>
              <a:t>.</a:t>
            </a:r>
            <a:endParaRPr lang="en-IN" sz="2400" dirty="0">
              <a:latin typeface="Times New Roman" pitchFamily="18" charset="0"/>
              <a:cs typeface="Times New Roman" pitchFamily="18" charset="0"/>
            </a:endParaRPr>
          </a:p>
          <a:p>
            <a:pPr marL="571500" indent="-571500">
              <a:lnSpc>
                <a:spcPct val="150000"/>
              </a:lnSpc>
              <a:buClr>
                <a:schemeClr val="tx1"/>
              </a:buClr>
              <a:buFont typeface="Courier New" pitchFamily="49" charset="0"/>
              <a:buChar char="o"/>
            </a:pPr>
            <a:r>
              <a:rPr lang="en-IN" sz="2400" dirty="0">
                <a:latin typeface="Times New Roman" pitchFamily="18" charset="0"/>
                <a:cs typeface="Times New Roman" pitchFamily="18" charset="0"/>
              </a:rPr>
              <a:t>The spring is activated by pulling the two  sides apart </a:t>
            </a:r>
            <a:r>
              <a:rPr lang="en-IN" sz="2400" dirty="0" err="1">
                <a:latin typeface="Times New Roman" pitchFamily="18" charset="0"/>
                <a:cs typeface="Times New Roman" pitchFamily="18" charset="0"/>
              </a:rPr>
              <a:t>manually.It</a:t>
            </a:r>
            <a:r>
              <a:rPr lang="en-IN" sz="2400" dirty="0">
                <a:latin typeface="Times New Roman" pitchFamily="18" charset="0"/>
                <a:cs typeface="Times New Roman" pitchFamily="18" charset="0"/>
              </a:rPr>
              <a:t> can also be activated by using three prong pliers.</a:t>
            </a:r>
          </a:p>
          <a:p>
            <a:pPr marL="571500" indent="-571500">
              <a:lnSpc>
                <a:spcPct val="150000"/>
              </a:lnSpc>
              <a:buFont typeface="Courier New" pitchFamily="49" charset="0"/>
              <a:buChar char="o"/>
            </a:pPr>
            <a:endParaRPr lang="en-IN" sz="2400" dirty="0">
              <a:latin typeface="Times New Roman" pitchFamily="18" charset="0"/>
              <a:cs typeface="Times New Roman" pitchFamily="18" charset="0"/>
            </a:endParaRPr>
          </a:p>
          <a:p>
            <a:pPr marL="571500" indent="-571500">
              <a:lnSpc>
                <a:spcPct val="150000"/>
              </a:lnSpc>
              <a:buFont typeface="Courier New" pitchFamily="49" charset="0"/>
              <a:buChar char="o"/>
            </a:pPr>
            <a:endParaRPr lang="en-IN" sz="2400" dirty="0">
              <a:latin typeface="Times New Roman" pitchFamily="18" charset="0"/>
              <a:cs typeface="Times New Roman" pitchFamily="18" charset="0"/>
            </a:endParaRPr>
          </a:p>
          <a:p>
            <a:endParaRPr lang="en-IN" dirty="0"/>
          </a:p>
        </p:txBody>
      </p:sp>
      <p:sp>
        <p:nvSpPr>
          <p:cNvPr id="3" name="Title 2"/>
          <p:cNvSpPr>
            <a:spLocks noGrp="1"/>
          </p:cNvSpPr>
          <p:nvPr>
            <p:ph type="title"/>
          </p:nvPr>
        </p:nvSpPr>
        <p:spPr>
          <a:xfrm>
            <a:off x="457200" y="274638"/>
            <a:ext cx="8229600" cy="796908"/>
          </a:xfrm>
        </p:spPr>
        <p:txBody>
          <a:bodyPr>
            <a:normAutofit fontScale="90000"/>
          </a:bodyPr>
          <a:lstStyle/>
          <a:p>
            <a:pPr algn="ctr">
              <a:lnSpc>
                <a:spcPct val="150000"/>
              </a:lnSpc>
            </a:pPr>
            <a:r>
              <a:rPr lang="en-IN" dirty="0"/>
              <a:t> </a:t>
            </a:r>
            <a:r>
              <a:rPr lang="en-IN" sz="36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Coffin spring</a:t>
            </a:r>
          </a:p>
        </p:txBody>
      </p:sp>
    </p:spTree>
    <p:extLst>
      <p:ext uri="{BB962C8B-B14F-4D97-AF65-F5344CB8AC3E}">
        <p14:creationId xmlns:p14="http://schemas.microsoft.com/office/powerpoint/2010/main" val="291989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2918"/>
            <a:ext cx="8229600" cy="5715040"/>
          </a:xfrm>
        </p:spPr>
        <p:txBody>
          <a:bodyPr>
            <a:normAutofit/>
          </a:bodyPr>
          <a:lstStyle/>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Coffin spring is believed to bring about a dento-alveolar  expansion.</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However use of this appliance in younger patients is believed to bring about some amount of skeletal expansion.</a:t>
            </a:r>
          </a:p>
          <a:p>
            <a:pPr>
              <a:lnSpc>
                <a:spcPct val="150000"/>
              </a:lnSpc>
              <a:buFont typeface="Courier New" pitchFamily="49" charset="0"/>
              <a:buChar char="o"/>
            </a:pPr>
            <a:endParaRPr lang="en-IN" sz="2400" dirty="0">
              <a:latin typeface="Times New Roman" pitchFamily="18" charset="0"/>
              <a:cs typeface="Times New Roman" pitchFamily="18" charset="0"/>
            </a:endParaRPr>
          </a:p>
        </p:txBody>
      </p:sp>
      <p:pic>
        <p:nvPicPr>
          <p:cNvPr id="4" name="Content Placeholder 3" descr="removable-orthodontic-appliance-43-638.jpg"/>
          <p:cNvPicPr>
            <a:picLocks noChangeAspect="1"/>
          </p:cNvPicPr>
          <p:nvPr/>
        </p:nvPicPr>
        <p:blipFill>
          <a:blip r:embed="rId2"/>
          <a:srcRect l="26071" t="38583" r="21787" b="6874"/>
          <a:stretch>
            <a:fillRect/>
          </a:stretch>
        </p:blipFill>
        <p:spPr>
          <a:xfrm>
            <a:off x="3784600" y="3143248"/>
            <a:ext cx="4359300" cy="3041652"/>
          </a:xfrm>
          <a:prstGeom prst="rect">
            <a:avLst/>
          </a:prstGeom>
        </p:spPr>
      </p:pic>
    </p:spTree>
    <p:extLst>
      <p:ext uri="{BB962C8B-B14F-4D97-AF65-F5344CB8AC3E}">
        <p14:creationId xmlns:p14="http://schemas.microsoft.com/office/powerpoint/2010/main" val="2634418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864307"/>
          </a:xfrm>
        </p:spPr>
        <p:txBody>
          <a:bodyPr>
            <a:normAutofit/>
          </a:bodyPr>
          <a:lstStyle/>
          <a:p>
            <a:pPr>
              <a:lnSpc>
                <a:spcPct val="150000"/>
              </a:lnSpc>
              <a:buClr>
                <a:schemeClr val="tx1"/>
              </a:buClr>
              <a:buFont typeface="Courier New" pitchFamily="49" charset="0"/>
              <a:buChar char="o"/>
            </a:pPr>
            <a:r>
              <a:rPr lang="en-IN" sz="1800" dirty="0">
                <a:latin typeface="Times New Roman" pitchFamily="18" charset="0"/>
                <a:cs typeface="Times New Roman" pitchFamily="18" charset="0"/>
              </a:rPr>
              <a:t>One of the appliance used to expand a narrow maxilla is the quad helix.</a:t>
            </a:r>
          </a:p>
          <a:p>
            <a:pPr>
              <a:lnSpc>
                <a:spcPct val="150000"/>
              </a:lnSpc>
              <a:buClr>
                <a:schemeClr val="tx1"/>
              </a:buClr>
              <a:buFont typeface="Courier New" pitchFamily="49" charset="0"/>
              <a:buChar char="o"/>
            </a:pPr>
            <a:r>
              <a:rPr lang="en-IN" sz="1800" dirty="0">
                <a:latin typeface="Times New Roman" pitchFamily="18" charset="0"/>
                <a:cs typeface="Times New Roman" pitchFamily="18" charset="0"/>
              </a:rPr>
              <a:t>It was described by </a:t>
            </a:r>
            <a:r>
              <a:rPr lang="en-IN" sz="1800" dirty="0">
                <a:solidFill>
                  <a:srgbClr val="C00000"/>
                </a:solidFill>
                <a:latin typeface="Times New Roman" pitchFamily="18" charset="0"/>
                <a:cs typeface="Times New Roman" pitchFamily="18" charset="0"/>
              </a:rPr>
              <a:t>Ricketts</a:t>
            </a:r>
            <a:r>
              <a:rPr lang="en-IN" sz="1800" dirty="0">
                <a:latin typeface="Times New Roman" pitchFamily="18" charset="0"/>
                <a:cs typeface="Times New Roman" pitchFamily="18" charset="0"/>
              </a:rPr>
              <a:t>, used to expand a narrow maxilla is the quad helix.</a:t>
            </a:r>
          </a:p>
          <a:p>
            <a:pPr>
              <a:lnSpc>
                <a:spcPct val="150000"/>
              </a:lnSpc>
              <a:buClr>
                <a:schemeClr val="tx1"/>
              </a:buClr>
              <a:buFont typeface="Courier New" pitchFamily="49" charset="0"/>
              <a:buChar char="o"/>
            </a:pPr>
            <a:r>
              <a:rPr lang="en-IN" sz="1800" dirty="0">
                <a:latin typeface="Times New Roman" pitchFamily="18" charset="0"/>
                <a:cs typeface="Times New Roman" pitchFamily="18" charset="0"/>
              </a:rPr>
              <a:t>The appliance is constructed using 0.038 inch wire and is soldered to bands on the first molars.</a:t>
            </a:r>
          </a:p>
          <a:p>
            <a:pPr>
              <a:lnSpc>
                <a:spcPct val="150000"/>
              </a:lnSpc>
              <a:buClr>
                <a:schemeClr val="tx1"/>
              </a:buClr>
              <a:buFont typeface="Courier New" pitchFamily="49" charset="0"/>
              <a:buChar char="o"/>
            </a:pPr>
            <a:r>
              <a:rPr lang="en-IN" sz="1800" dirty="0">
                <a:latin typeface="Times New Roman" pitchFamily="18" charset="0"/>
                <a:cs typeface="Times New Roman" pitchFamily="18" charset="0"/>
              </a:rPr>
              <a:t>The quad helix consists of a pair of anterior helices and a pair of posterior.</a:t>
            </a:r>
          </a:p>
        </p:txBody>
      </p:sp>
      <p:sp>
        <p:nvSpPr>
          <p:cNvPr id="2" name="Title 1"/>
          <p:cNvSpPr>
            <a:spLocks noGrp="1"/>
          </p:cNvSpPr>
          <p:nvPr>
            <p:ph type="title"/>
          </p:nvPr>
        </p:nvSpPr>
        <p:spPr>
          <a:xfrm>
            <a:off x="571472" y="214290"/>
            <a:ext cx="8229600" cy="928694"/>
          </a:xfrm>
        </p:spPr>
        <p:txBody>
          <a:bodyPr>
            <a:normAutofit/>
          </a:bodyPr>
          <a:lstStyle/>
          <a:p>
            <a:pPr algn="ctr">
              <a:lnSpc>
                <a:spcPct val="150000"/>
              </a:lnSpc>
            </a:pPr>
            <a:r>
              <a:rPr lang="en-IN" sz="36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QUAD HELIX</a:t>
            </a:r>
          </a:p>
        </p:txBody>
      </p:sp>
      <p:pic>
        <p:nvPicPr>
          <p:cNvPr id="4" name="Picture Placeholder 6" descr="Quad Helix U_0.jpg"/>
          <p:cNvPicPr>
            <a:picLocks noChangeAspect="1"/>
          </p:cNvPicPr>
          <p:nvPr/>
        </p:nvPicPr>
        <p:blipFill>
          <a:blip r:embed="rId2"/>
          <a:srcRect t="17046" b="17046"/>
          <a:stretch>
            <a:fillRect/>
          </a:stretch>
        </p:blipFill>
        <p:spPr>
          <a:xfrm>
            <a:off x="3357554" y="3429000"/>
            <a:ext cx="5286412" cy="3143272"/>
          </a:xfrm>
          <a:prstGeom prst="rect">
            <a:avLst/>
          </a:prstGeom>
          <a:ln>
            <a:noFill/>
          </a:ln>
          <a:effectLst>
            <a:softEdge rad="112500"/>
          </a:effectLst>
        </p:spPr>
      </p:pic>
    </p:spTree>
    <p:extLst>
      <p:ext uri="{BB962C8B-B14F-4D97-AF65-F5344CB8AC3E}">
        <p14:creationId xmlns:p14="http://schemas.microsoft.com/office/powerpoint/2010/main" val="539889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429288"/>
          </a:xfrm>
        </p:spPr>
        <p:txBody>
          <a:bodyPr>
            <a:normAutofit/>
          </a:bodyPr>
          <a:lstStyle/>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The portion of wire between the two anterior helices is called the </a:t>
            </a:r>
            <a:r>
              <a:rPr lang="en-IN" sz="2400" dirty="0">
                <a:solidFill>
                  <a:srgbClr val="C00000"/>
                </a:solidFill>
                <a:latin typeface="Times New Roman" pitchFamily="18" charset="0"/>
                <a:cs typeface="Times New Roman" pitchFamily="18" charset="0"/>
              </a:rPr>
              <a:t>anterior bridge</a:t>
            </a:r>
            <a:r>
              <a:rPr lang="en-IN" sz="2400" dirty="0">
                <a:latin typeface="Times New Roman" pitchFamily="18" charset="0"/>
                <a:cs typeface="Times New Roman" pitchFamily="18" charset="0"/>
              </a:rPr>
              <a:t>. The wire between the anterior and the posterior helices is called the </a:t>
            </a:r>
            <a:r>
              <a:rPr lang="en-IN" sz="2400" dirty="0">
                <a:solidFill>
                  <a:srgbClr val="C00000"/>
                </a:solidFill>
                <a:latin typeface="Times New Roman" pitchFamily="18" charset="0"/>
                <a:cs typeface="Times New Roman" pitchFamily="18" charset="0"/>
              </a:rPr>
              <a:t>palatal bridge</a:t>
            </a:r>
            <a:r>
              <a:rPr lang="en-IN" sz="2400" dirty="0">
                <a:latin typeface="Times New Roman" pitchFamily="18" charset="0"/>
                <a:cs typeface="Times New Roman" pitchFamily="18" charset="0"/>
              </a:rPr>
              <a:t>.The free wire ends adjacent to the posterior helices are called </a:t>
            </a:r>
            <a:r>
              <a:rPr lang="en-IN" sz="2400" dirty="0">
                <a:solidFill>
                  <a:srgbClr val="C00000"/>
                </a:solidFill>
                <a:latin typeface="Times New Roman" pitchFamily="18" charset="0"/>
                <a:cs typeface="Times New Roman" pitchFamily="18" charset="0"/>
              </a:rPr>
              <a:t>outer arms</a:t>
            </a:r>
            <a:r>
              <a:rPr lang="en-IN" sz="2400" dirty="0">
                <a:latin typeface="Times New Roman" pitchFamily="18" charset="0"/>
                <a:cs typeface="Times New Roman" pitchFamily="18" charset="0"/>
              </a:rPr>
              <a:t>.</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The quad helix brings about a slow dento-alveolar expansion.But when it is used in children during the deciduous and early mixed dentition periods, a skeletal mid-palatal splitting can be achieved.</a:t>
            </a:r>
          </a:p>
          <a:p>
            <a:pPr>
              <a:lnSpc>
                <a:spcPct val="150000"/>
              </a:lnSpc>
              <a:buNone/>
            </a:pP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221146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435811"/>
          </a:xfrm>
        </p:spPr>
        <p:txBody>
          <a:bodyPr>
            <a:normAutofit fontScale="92500" lnSpcReduction="10000"/>
          </a:bodyPr>
          <a:lstStyle/>
          <a:p>
            <a:pPr>
              <a:lnSpc>
                <a:spcPct val="160000"/>
              </a:lnSpc>
              <a:buNone/>
            </a:pPr>
            <a:r>
              <a:rPr lang="en-IN" dirty="0"/>
              <a:t>   </a:t>
            </a:r>
            <a:r>
              <a:rPr lang="en-IN" sz="39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ADVANTAGES</a:t>
            </a:r>
          </a:p>
          <a:p>
            <a:pPr>
              <a:lnSpc>
                <a:spcPct val="150000"/>
              </a:lnSpc>
              <a:buClr>
                <a:schemeClr val="tx1"/>
              </a:buClr>
              <a:buFont typeface="Wingdings" pitchFamily="2" charset="2"/>
              <a:buChar char="Ø"/>
            </a:pPr>
            <a:r>
              <a:rPr lang="en-IN" sz="2400" dirty="0">
                <a:latin typeface="Times New Roman" pitchFamily="18" charset="0"/>
                <a:cs typeface="Times New Roman" pitchFamily="18" charset="0"/>
              </a:rPr>
              <a:t>Patient compliance not required as it is a fixed appliance.</a:t>
            </a:r>
          </a:p>
          <a:p>
            <a:pPr>
              <a:lnSpc>
                <a:spcPct val="150000"/>
              </a:lnSpc>
              <a:buClr>
                <a:schemeClr val="tx1"/>
              </a:buClr>
              <a:buFont typeface="Wingdings" pitchFamily="2" charset="2"/>
              <a:buChar char="Ø"/>
            </a:pPr>
            <a:r>
              <a:rPr lang="en-IN" sz="2400" dirty="0">
                <a:latin typeface="Times New Roman" pitchFamily="18" charset="0"/>
                <a:cs typeface="Times New Roman" pitchFamily="18" charset="0"/>
              </a:rPr>
              <a:t>It is used in conjunction with fixed appliance.</a:t>
            </a:r>
          </a:p>
          <a:p>
            <a:pPr>
              <a:lnSpc>
                <a:spcPct val="150000"/>
              </a:lnSpc>
              <a:buClr>
                <a:schemeClr val="tx1"/>
              </a:buClr>
              <a:buFont typeface="Wingdings" pitchFamily="2" charset="2"/>
              <a:buChar char="Ø"/>
            </a:pPr>
            <a:r>
              <a:rPr lang="en-IN" sz="2400" dirty="0">
                <a:latin typeface="Times New Roman" pitchFamily="18" charset="0"/>
                <a:cs typeface="Times New Roman" pitchFamily="18" charset="0"/>
              </a:rPr>
              <a:t>It has got good retention as it is soldered on to bands that are cemented on the molars.</a:t>
            </a:r>
          </a:p>
          <a:p>
            <a:pPr>
              <a:lnSpc>
                <a:spcPct val="150000"/>
              </a:lnSpc>
              <a:buClr>
                <a:schemeClr val="tx1"/>
              </a:buClr>
              <a:buFont typeface="Wingdings" pitchFamily="2" charset="2"/>
              <a:buChar char="Ø"/>
            </a:pPr>
            <a:r>
              <a:rPr lang="en-IN" sz="2400" dirty="0">
                <a:latin typeface="Times New Roman" pitchFamily="18" charset="0"/>
                <a:cs typeface="Times New Roman" pitchFamily="18" charset="0"/>
              </a:rPr>
              <a:t>They are inexpensive to fabricate.</a:t>
            </a:r>
          </a:p>
          <a:p>
            <a:pPr>
              <a:lnSpc>
                <a:spcPct val="150000"/>
              </a:lnSpc>
              <a:buClr>
                <a:schemeClr val="tx1"/>
              </a:buClr>
              <a:buFont typeface="Wingdings" pitchFamily="2" charset="2"/>
              <a:buChar char="Ø"/>
            </a:pPr>
            <a:r>
              <a:rPr lang="en-IN" sz="2400" dirty="0">
                <a:latin typeface="Times New Roman" pitchFamily="18" charset="0"/>
                <a:cs typeface="Times New Roman" pitchFamily="18" charset="0"/>
              </a:rPr>
              <a:t>Molar rotation and torque is possible.</a:t>
            </a:r>
          </a:p>
          <a:p>
            <a:pPr>
              <a:lnSpc>
                <a:spcPct val="150000"/>
              </a:lnSpc>
              <a:buClr>
                <a:schemeClr val="tx1"/>
              </a:buClr>
              <a:buFont typeface="Wingdings" pitchFamily="2" charset="2"/>
              <a:buChar char="Ø"/>
            </a:pPr>
            <a:r>
              <a:rPr lang="en-IN" sz="2400" dirty="0">
                <a:latin typeface="Times New Roman" pitchFamily="18" charset="0"/>
                <a:cs typeface="Times New Roman" pitchFamily="18" charset="0"/>
              </a:rPr>
              <a:t>Can produce limited skeletal expansion when it is used on young individuals.</a:t>
            </a:r>
          </a:p>
          <a:p>
            <a:pPr>
              <a:buNone/>
            </a:pPr>
            <a:r>
              <a:rPr lang="en-IN"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791085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buNone/>
            </a:pPr>
            <a:r>
              <a:rPr lang="en-IN" sz="3600" dirty="0">
                <a:latin typeface="Times New Roman" pitchFamily="18" charset="0"/>
                <a:cs typeface="Times New Roman" pitchFamily="18" charset="0"/>
              </a:rPr>
              <a:t> </a:t>
            </a:r>
            <a:r>
              <a:rPr lang="en-IN" sz="36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DISADVANTAGES:</a:t>
            </a:r>
          </a:p>
          <a:p>
            <a:pPr>
              <a:lnSpc>
                <a:spcPct val="150000"/>
              </a:lnSpc>
              <a:buClr>
                <a:schemeClr val="tx1"/>
              </a:buClr>
              <a:buFont typeface="Wingdings" pitchFamily="2" charset="2"/>
              <a:buChar char="Ø"/>
            </a:pPr>
            <a:r>
              <a:rPr lang="en-IN" sz="2400" dirty="0">
                <a:latin typeface="Times New Roman" pitchFamily="18" charset="0"/>
                <a:cs typeface="Times New Roman" pitchFamily="18" charset="0"/>
              </a:rPr>
              <a:t>Mostly dental expansion.Limited skeletal expansion.</a:t>
            </a:r>
          </a:p>
          <a:p>
            <a:pPr>
              <a:lnSpc>
                <a:spcPct val="150000"/>
              </a:lnSpc>
              <a:buClr>
                <a:schemeClr val="tx1"/>
              </a:buClr>
              <a:buFont typeface="Wingdings" pitchFamily="2" charset="2"/>
              <a:buChar char="Ø"/>
            </a:pPr>
            <a:r>
              <a:rPr lang="en-IN" sz="2400" dirty="0">
                <a:latin typeface="Times New Roman" pitchFamily="18" charset="0"/>
                <a:cs typeface="Times New Roman" pitchFamily="18" charset="0"/>
              </a:rPr>
              <a:t>Molars can tip bucally causing bite to open.</a:t>
            </a:r>
          </a:p>
        </p:txBody>
      </p:sp>
    </p:spTree>
    <p:extLst>
      <p:ext uri="{BB962C8B-B14F-4D97-AF65-F5344CB8AC3E}">
        <p14:creationId xmlns:p14="http://schemas.microsoft.com/office/powerpoint/2010/main" val="247324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5926"/>
            <a:ext cx="8229600" cy="4929198"/>
          </a:xfrm>
        </p:spPr>
        <p:txBody>
          <a:bodyPr>
            <a:normAutofit lnSpcReduction="10000"/>
          </a:bodyPr>
          <a:lstStyle/>
          <a:p>
            <a:pPr algn="just">
              <a:lnSpc>
                <a:spcPct val="150000"/>
              </a:lnSpc>
            </a:pPr>
            <a:r>
              <a:rPr lang="en-IN" sz="2000" dirty="0">
                <a:latin typeface="Times New Roman" pitchFamily="18" charset="0"/>
                <a:cs typeface="Times New Roman" pitchFamily="18" charset="0"/>
              </a:rPr>
              <a:t>An apparently complex yet relatively simple procedure in orthodontics is palatal expansion.</a:t>
            </a:r>
          </a:p>
          <a:p>
            <a:pPr algn="just">
              <a:lnSpc>
                <a:spcPct val="150000"/>
              </a:lnSpc>
            </a:pPr>
            <a:r>
              <a:rPr lang="en-IN" sz="2000" dirty="0">
                <a:latin typeface="Times New Roman" pitchFamily="18" charset="0"/>
                <a:cs typeface="Times New Roman" pitchFamily="18" charset="0"/>
              </a:rPr>
              <a:t>The correction of transverse maxillary deficiency can be an important component of an orthodontic treatment plan.</a:t>
            </a:r>
          </a:p>
          <a:p>
            <a:pPr algn="just">
              <a:lnSpc>
                <a:spcPct val="150000"/>
              </a:lnSpc>
            </a:pPr>
            <a:r>
              <a:rPr lang="en-IN" sz="2000" dirty="0">
                <a:latin typeface="Times New Roman" pitchFamily="18" charset="0"/>
                <a:cs typeface="Times New Roman" pitchFamily="18" charset="0"/>
              </a:rPr>
              <a:t>Expansion of the palate was first achieved by </a:t>
            </a:r>
            <a:r>
              <a:rPr lang="en-IN" sz="2000" dirty="0">
                <a:effectLst>
                  <a:glow rad="228600">
                    <a:schemeClr val="accent2">
                      <a:satMod val="175000"/>
                      <a:alpha val="40000"/>
                    </a:schemeClr>
                  </a:glow>
                </a:effectLst>
                <a:latin typeface="Times New Roman" pitchFamily="18" charset="0"/>
                <a:cs typeface="Times New Roman" pitchFamily="18" charset="0"/>
              </a:rPr>
              <a:t>Emerson C. Angell in 1860.</a:t>
            </a:r>
          </a:p>
          <a:p>
            <a:pPr algn="just">
              <a:lnSpc>
                <a:spcPct val="150000"/>
              </a:lnSpc>
            </a:pPr>
            <a:r>
              <a:rPr lang="en-IN" sz="2000" dirty="0">
                <a:latin typeface="Times New Roman" pitchFamily="18" charset="0"/>
                <a:cs typeface="Times New Roman" pitchFamily="18" charset="0"/>
              </a:rPr>
              <a:t>Expansion of the dental arches can be classified as: dental expansion, skeletal expansion and passive expansion.</a:t>
            </a:r>
          </a:p>
          <a:p>
            <a:pPr algn="just">
              <a:lnSpc>
                <a:spcPct val="150000"/>
              </a:lnSpc>
            </a:pPr>
            <a:r>
              <a:rPr lang="en-IN" sz="2000" dirty="0">
                <a:latin typeface="Times New Roman" pitchFamily="18" charset="0"/>
                <a:cs typeface="Times New Roman" pitchFamily="18" charset="0"/>
              </a:rPr>
              <a:t>They can also be classified broadly as:</a:t>
            </a:r>
          </a:p>
          <a:p>
            <a:pPr algn="just">
              <a:lnSpc>
                <a:spcPct val="150000"/>
              </a:lnSpc>
              <a:buNone/>
            </a:pPr>
            <a:r>
              <a:rPr lang="en-IN" sz="2000" dirty="0">
                <a:latin typeface="Times New Roman" pitchFamily="18" charset="0"/>
                <a:cs typeface="Times New Roman" pitchFamily="18" charset="0"/>
              </a:rPr>
              <a:t>                 1.Rapid expansion</a:t>
            </a:r>
          </a:p>
          <a:p>
            <a:pPr algn="just">
              <a:lnSpc>
                <a:spcPct val="150000"/>
              </a:lnSpc>
              <a:buNone/>
            </a:pPr>
            <a:r>
              <a:rPr lang="en-IN" sz="2000" dirty="0">
                <a:latin typeface="Times New Roman" pitchFamily="18" charset="0"/>
                <a:cs typeface="Times New Roman" pitchFamily="18" charset="0"/>
              </a:rPr>
              <a:t>                 2. Slow expansion</a:t>
            </a:r>
          </a:p>
          <a:p>
            <a:pPr algn="just">
              <a:lnSpc>
                <a:spcPct val="150000"/>
              </a:lnSpc>
            </a:pPr>
            <a:endParaRPr lang="en-IN" sz="2000" dirty="0">
              <a:latin typeface="Times New Roman" pitchFamily="18" charset="0"/>
              <a:cs typeface="Times New Roman" pitchFamily="18" charset="0"/>
            </a:endParaRPr>
          </a:p>
          <a:p>
            <a:pPr algn="just">
              <a:lnSpc>
                <a:spcPct val="150000"/>
              </a:lnSpc>
            </a:pPr>
            <a:endParaRPr lang="en-IN" sz="2000" dirty="0">
              <a:latin typeface="Times New Roman" pitchFamily="18" charset="0"/>
              <a:cs typeface="Times New Roman" pitchFamily="18" charset="0"/>
            </a:endParaRPr>
          </a:p>
          <a:p>
            <a:pPr algn="just">
              <a:lnSpc>
                <a:spcPct val="150000"/>
              </a:lnSpc>
            </a:pPr>
            <a:endParaRPr lang="en-IN" sz="2000" dirty="0">
              <a:latin typeface="Times New Roman" pitchFamily="18" charset="0"/>
              <a:cs typeface="Times New Roman" pitchFamily="18" charset="0"/>
            </a:endParaRPr>
          </a:p>
          <a:p>
            <a:pPr algn="just">
              <a:lnSpc>
                <a:spcPct val="150000"/>
              </a:lnSpc>
            </a:pPr>
            <a:endParaRPr lang="en-IN" sz="20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IN" u="sng" dirty="0">
                <a:solidFill>
                  <a:schemeClr val="bg2">
                    <a:lumMod val="25000"/>
                  </a:schemeClr>
                </a:solidFill>
                <a:effectLst>
                  <a:outerShdw blurRad="38100" dist="38100" dir="2700000" algn="tl">
                    <a:srgbClr val="000000">
                      <a:alpha val="43137"/>
                    </a:srgbClr>
                  </a:outerShdw>
                </a:effectLst>
              </a:rPr>
              <a:t>INTRODUCTION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9A74F0-C32F-5A4C-8D14-1C03CE0B8EAD}"/>
              </a:ext>
            </a:extLst>
          </p:cNvPr>
          <p:cNvSpPr>
            <a:spLocks noGrp="1"/>
          </p:cNvSpPr>
          <p:nvPr>
            <p:ph idx="1"/>
          </p:nvPr>
        </p:nvSpPr>
        <p:spPr>
          <a:xfrm>
            <a:off x="457199" y="1417638"/>
            <a:ext cx="8502073" cy="5440361"/>
          </a:xfrm>
        </p:spPr>
        <p:txBody>
          <a:bodyPr>
            <a:noAutofit/>
          </a:bodyPr>
          <a:lstStyle/>
          <a:p>
            <a:pPr marL="109728" indent="0">
              <a:buNone/>
            </a:pPr>
            <a:r>
              <a:rPr lang="en-US" sz="1800" dirty="0"/>
              <a:t>Any disproportion between tooth and arch </a:t>
            </a:r>
            <a:r>
              <a:rPr lang="en-IN" sz="1800" dirty="0"/>
              <a:t>dimension </a:t>
            </a:r>
            <a:r>
              <a:rPr lang="en-US" sz="1800" dirty="0"/>
              <a:t>predisposes to dental crowding and spacing, which are</a:t>
            </a:r>
            <a:r>
              <a:rPr lang="en-IN" sz="1800" dirty="0"/>
              <a:t> the</a:t>
            </a:r>
            <a:r>
              <a:rPr lang="en-US" sz="1800" dirty="0"/>
              <a:t> most common forms of malocclusions. Thus, the</a:t>
            </a:r>
            <a:r>
              <a:rPr lang="en-IN" sz="1800" dirty="0"/>
              <a:t> objective</a:t>
            </a:r>
            <a:r>
              <a:rPr lang="en-US" sz="1800" dirty="0"/>
              <a:t> of this study was to compare these element</a:t>
            </a:r>
            <a:r>
              <a:rPr lang="en-IN" sz="1800" dirty="0"/>
              <a:t>s between </a:t>
            </a:r>
            <a:r>
              <a:rPr lang="en-US" sz="1800" dirty="0"/>
              <a:t>normal, crowded, and spaced dental arches. (5)We can conclude that the arch widths are less in case</a:t>
            </a:r>
            <a:r>
              <a:rPr lang="en-IN" sz="1800" dirty="0"/>
              <a:t> of</a:t>
            </a:r>
            <a:r>
              <a:rPr lang="en-US" sz="1800" dirty="0"/>
              <a:t> crowding when compared to spacing and they need</a:t>
            </a:r>
            <a:r>
              <a:rPr lang="en-IN" sz="1800" dirty="0"/>
              <a:t> to</a:t>
            </a:r>
            <a:r>
              <a:rPr lang="en-US" sz="1800" dirty="0"/>
              <a:t> be expanded to accommodate all the teeth. Thus</a:t>
            </a:r>
            <a:r>
              <a:rPr lang="en-IN" sz="1800" dirty="0"/>
              <a:t> , labelling</a:t>
            </a:r>
            <a:r>
              <a:rPr lang="en-US" sz="1800" dirty="0"/>
              <a:t> of graph makes it simpler for diagnosing</a:t>
            </a:r>
            <a:r>
              <a:rPr lang="en-IN" sz="1800" dirty="0"/>
              <a:t> malocclusion </a:t>
            </a:r>
            <a:r>
              <a:rPr lang="en-US" sz="1800" dirty="0"/>
              <a:t>and the cases can be treated accordingly.If measured value is less than calculated value, </a:t>
            </a:r>
            <a:r>
              <a:rPr lang="en-IN" sz="1800" dirty="0"/>
              <a:t>it indicates </a:t>
            </a:r>
            <a:r>
              <a:rPr lang="en-US" sz="1800" dirty="0"/>
              <a:t>the need for expansion. Thus, this study</a:t>
            </a:r>
            <a:r>
              <a:rPr lang="en-IN" sz="1800" dirty="0"/>
              <a:t> helps</a:t>
            </a:r>
            <a:r>
              <a:rPr lang="en-US" sz="1800" dirty="0"/>
              <a:t> to determine whether the dental arch is normal</a:t>
            </a:r>
            <a:r>
              <a:rPr lang="en-IN" sz="1800" dirty="0"/>
              <a:t>or narrow</a:t>
            </a:r>
            <a:r>
              <a:rPr lang="en-US" sz="1800" dirty="0"/>
              <a:t>, to determine if transverse expansion is needed</a:t>
            </a:r>
            <a:r>
              <a:rPr lang="en-IN" sz="1800" dirty="0"/>
              <a:t> &amp;</a:t>
            </a:r>
            <a:r>
              <a:rPr lang="en-US" sz="1800" dirty="0"/>
              <a:t> to determine how much expansion is possible using</a:t>
            </a:r>
            <a:r>
              <a:rPr lang="en-IN" sz="1800" dirty="0"/>
              <a:t> graph</a:t>
            </a:r>
            <a:r>
              <a:rPr lang="en-US" sz="1800" dirty="0"/>
              <a:t> labeling. Hence, we conclude that differences </a:t>
            </a:r>
            <a:r>
              <a:rPr lang="en-IN" sz="1800" dirty="0"/>
              <a:t>in the </a:t>
            </a:r>
            <a:r>
              <a:rPr lang="en-US" sz="1800" dirty="0"/>
              <a:t>tooth and arch dimensions are associated with dental</a:t>
            </a:r>
            <a:r>
              <a:rPr lang="en-IN" sz="1800" dirty="0"/>
              <a:t> arch </a:t>
            </a:r>
            <a:r>
              <a:rPr lang="en-US" sz="1800" dirty="0"/>
              <a:t>discrepancies</a:t>
            </a:r>
            <a:r>
              <a:rPr lang="en-IN" sz="1800" dirty="0"/>
              <a:t>.</a:t>
            </a:r>
            <a:r>
              <a:rPr lang="en-US" sz="1800" dirty="0"/>
              <a:t> The size and shape</a:t>
            </a:r>
            <a:r>
              <a:rPr lang="en-IN" sz="1800" dirty="0"/>
              <a:t> of </a:t>
            </a:r>
            <a:r>
              <a:rPr lang="en-US" sz="1800" dirty="0"/>
              <a:t>the teeth </a:t>
            </a:r>
            <a:r>
              <a:rPr lang="en-IN" sz="1800" dirty="0"/>
              <a:t>&amp; </a:t>
            </a:r>
            <a:r>
              <a:rPr lang="en-US" sz="1800" dirty="0"/>
              <a:t>dental arches will have substantial implications in</a:t>
            </a:r>
            <a:r>
              <a:rPr lang="en-IN" sz="1800" dirty="0"/>
              <a:t> orthodontic</a:t>
            </a:r>
            <a:r>
              <a:rPr lang="en-US" sz="1800" dirty="0"/>
              <a:t> diagnosis and treatment planning, affecting</a:t>
            </a:r>
            <a:r>
              <a:rPr lang="en-IN" sz="1800" dirty="0"/>
              <a:t> the</a:t>
            </a:r>
            <a:r>
              <a:rPr lang="en-US" sz="1800" dirty="0"/>
              <a:t> space available, dent</a:t>
            </a:r>
            <a:r>
              <a:rPr lang="en-IN" sz="1800" dirty="0"/>
              <a:t>al</a:t>
            </a:r>
            <a:r>
              <a:rPr lang="en-US" sz="1800" dirty="0"/>
              <a:t> esthetics, and stability of</a:t>
            </a:r>
            <a:r>
              <a:rPr lang="en-IN" sz="1800" dirty="0"/>
              <a:t> the</a:t>
            </a:r>
            <a:r>
              <a:rPr lang="en-US" sz="1800" dirty="0"/>
              <a:t> dentition.Thus, these are the important planning</a:t>
            </a:r>
            <a:r>
              <a:rPr lang="en-IN" sz="1800" dirty="0"/>
              <a:t> factors</a:t>
            </a:r>
            <a:r>
              <a:rPr lang="en-US" sz="1800" dirty="0"/>
              <a:t> before orthodontic treatment to determine if</a:t>
            </a:r>
            <a:r>
              <a:rPr lang="en-IN" sz="1800" dirty="0"/>
              <a:t> arch</a:t>
            </a:r>
            <a:r>
              <a:rPr lang="en-US" sz="1800" dirty="0"/>
              <a:t> expansion is needed or not.</a:t>
            </a:r>
          </a:p>
        </p:txBody>
      </p:sp>
      <p:sp>
        <p:nvSpPr>
          <p:cNvPr id="3" name="Title 2">
            <a:extLst>
              <a:ext uri="{FF2B5EF4-FFF2-40B4-BE49-F238E27FC236}">
                <a16:creationId xmlns:a16="http://schemas.microsoft.com/office/drawing/2014/main" id="{76441817-F22B-3D43-A879-81A1A419D042}"/>
              </a:ext>
            </a:extLst>
          </p:cNvPr>
          <p:cNvSpPr>
            <a:spLocks noGrp="1"/>
          </p:cNvSpPr>
          <p:nvPr>
            <p:ph type="title"/>
          </p:nvPr>
        </p:nvSpPr>
        <p:spPr/>
        <p:txBody>
          <a:bodyPr/>
          <a:lstStyle/>
          <a:p>
            <a:r>
              <a:rPr lang="en-IN" dirty="0"/>
              <a:t>                SUMMARY</a:t>
            </a:r>
            <a:endParaRPr lang="en-US" dirty="0"/>
          </a:p>
        </p:txBody>
      </p:sp>
    </p:spTree>
    <p:extLst>
      <p:ext uri="{BB962C8B-B14F-4D97-AF65-F5344CB8AC3E}">
        <p14:creationId xmlns:p14="http://schemas.microsoft.com/office/powerpoint/2010/main" val="3261533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04" y="1303981"/>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179512" y="2675814"/>
            <a:ext cx="8964488" cy="3417482"/>
          </a:xfrm>
        </p:spPr>
        <p:txBody>
          <a:bodyPr>
            <a:normAutofit fontScale="70000" lnSpcReduction="20000"/>
          </a:bodyPr>
          <a:lstStyle/>
          <a:p>
            <a:r>
              <a:rPr lang="en-US" sz="3450" dirty="0"/>
              <a:t>Textbook of Orthodontics – </a:t>
            </a:r>
            <a:r>
              <a:rPr lang="en-US" sz="3450" dirty="0" err="1"/>
              <a:t>Gurkeerat</a:t>
            </a:r>
            <a:r>
              <a:rPr lang="en-US" sz="3450" dirty="0"/>
              <a:t> Singh, </a:t>
            </a:r>
            <a:r>
              <a:rPr lang="en-US" sz="3450" dirty="0" err="1"/>
              <a:t>Jaypee</a:t>
            </a:r>
            <a:r>
              <a:rPr lang="en-US" sz="3450" dirty="0"/>
              <a:t> Brothers; 2</a:t>
            </a:r>
            <a:r>
              <a:rPr lang="en-US" sz="3450" baseline="30000" dirty="0"/>
              <a:t>nd</a:t>
            </a:r>
            <a:r>
              <a:rPr lang="en-US" sz="3450" dirty="0"/>
              <a:t> Edition </a:t>
            </a:r>
          </a:p>
          <a:p>
            <a:r>
              <a:rPr lang="en-US" sz="3450" dirty="0"/>
              <a:t>Orthodontics – The Art and Science, S.I </a:t>
            </a:r>
            <a:r>
              <a:rPr lang="en-US" sz="3450" dirty="0" err="1"/>
              <a:t>Bhalajhi</a:t>
            </a:r>
            <a:r>
              <a:rPr lang="en-US" sz="3450" dirty="0"/>
              <a:t>, </a:t>
            </a:r>
            <a:r>
              <a:rPr lang="en-US" sz="3450" dirty="0" err="1"/>
              <a:t>AryaMedi</a:t>
            </a:r>
            <a:r>
              <a:rPr lang="en-US" sz="3450" dirty="0"/>
              <a:t> Publishing; 7</a:t>
            </a:r>
            <a:r>
              <a:rPr lang="en-US" sz="3450" baseline="30000" dirty="0"/>
              <a:t>th</a:t>
            </a:r>
            <a:r>
              <a:rPr lang="en-US" sz="3450" dirty="0"/>
              <a:t> Edition</a:t>
            </a:r>
          </a:p>
          <a:p>
            <a:r>
              <a:rPr lang="en-US" sz="3450" dirty="0"/>
              <a:t>Textbook of Orthodontics – Sridhar </a:t>
            </a:r>
            <a:r>
              <a:rPr lang="en-US" sz="3450" dirty="0" err="1"/>
              <a:t>Premkumar</a:t>
            </a:r>
            <a:r>
              <a:rPr lang="en-US" sz="3450" dirty="0"/>
              <a:t>, Elsevier; 1</a:t>
            </a:r>
            <a:r>
              <a:rPr lang="en-US" sz="3450" baseline="30000" dirty="0"/>
              <a:t>st</a:t>
            </a:r>
            <a:r>
              <a:rPr lang="en-US" sz="3450" dirty="0"/>
              <a:t> Edition</a:t>
            </a:r>
          </a:p>
          <a:p>
            <a:r>
              <a:rPr lang="en-US" sz="3450" dirty="0"/>
              <a:t>Orthodontics: Diagnosis and Management of Malocclusion and </a:t>
            </a:r>
            <a:r>
              <a:rPr lang="en-US" sz="3450" dirty="0" err="1"/>
              <a:t>Dentofacial</a:t>
            </a:r>
            <a:r>
              <a:rPr lang="en-US" sz="3450" dirty="0"/>
              <a:t> Deformities – O.P </a:t>
            </a:r>
            <a:r>
              <a:rPr lang="en-US" sz="3450" dirty="0" err="1"/>
              <a:t>Kharbanda</a:t>
            </a:r>
            <a:r>
              <a:rPr lang="en-US" sz="3450" dirty="0"/>
              <a:t>, Elsevier; 1</a:t>
            </a:r>
            <a:r>
              <a:rPr lang="en-US" sz="3450" baseline="30000" dirty="0"/>
              <a:t>st</a:t>
            </a:r>
            <a:r>
              <a:rPr lang="en-US" sz="3450" dirty="0"/>
              <a:t> Edition</a:t>
            </a: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3550728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272588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52"/>
            <a:ext cx="8229600" cy="6215106"/>
          </a:xfrm>
        </p:spPr>
        <p:txBody>
          <a:bodyPr>
            <a:normAutofit/>
          </a:bodyPr>
          <a:lstStyle/>
          <a:p>
            <a:pPr marL="571500" indent="-571500">
              <a:buNone/>
            </a:pPr>
            <a:r>
              <a:rPr lang="en-IN" dirty="0"/>
              <a:t>I</a:t>
            </a:r>
            <a:r>
              <a:rPr lang="en-IN" sz="36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 Orthodontic or Dental expansion</a:t>
            </a:r>
          </a:p>
          <a:p>
            <a:pPr marL="571500" indent="-571500">
              <a:lnSpc>
                <a:spcPct val="150000"/>
              </a:lnSpc>
              <a:buNone/>
            </a:pPr>
            <a:r>
              <a:rPr lang="en-IN" sz="2400" dirty="0">
                <a:latin typeface="Times New Roman" pitchFamily="18" charset="0"/>
                <a:cs typeface="Times New Roman" pitchFamily="18" charset="0"/>
              </a:rPr>
              <a:t>       </a:t>
            </a:r>
            <a:r>
              <a:rPr lang="en-IN" sz="2000" dirty="0">
                <a:latin typeface="Times New Roman" pitchFamily="18" charset="0"/>
                <a:cs typeface="Times New Roman" pitchFamily="18" charset="0"/>
              </a:rPr>
              <a:t>This type of expansion is produced by various removable expansion plates and conventional fixed appliances.The resultant expansion is dentoalveolar in nature producing primarily a lateral tipping of the crowns and lingual tipping of the roots.</a:t>
            </a:r>
          </a:p>
        </p:txBody>
      </p:sp>
      <p:pic>
        <p:nvPicPr>
          <p:cNvPr id="4" name="Picture 3" descr="download (1).jpg"/>
          <p:cNvPicPr>
            <a:picLocks noChangeAspect="1"/>
          </p:cNvPicPr>
          <p:nvPr/>
        </p:nvPicPr>
        <p:blipFill>
          <a:blip r:embed="rId3"/>
          <a:stretch>
            <a:fillRect/>
          </a:stretch>
        </p:blipFill>
        <p:spPr>
          <a:xfrm>
            <a:off x="3286116" y="2928934"/>
            <a:ext cx="3857652" cy="278608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07183"/>
          </a:xfrm>
        </p:spPr>
        <p:txBody>
          <a:bodyPr/>
          <a:lstStyle/>
          <a:p>
            <a:pPr marL="571500" indent="-571500">
              <a:lnSpc>
                <a:spcPct val="150000"/>
              </a:lnSpc>
              <a:buNone/>
            </a:pPr>
            <a:r>
              <a:rPr lang="en-IN" dirty="0"/>
              <a:t>II. </a:t>
            </a:r>
            <a:r>
              <a:rPr lang="en-IN" sz="32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Orthopedic or skeletal expansion</a:t>
            </a:r>
          </a:p>
          <a:p>
            <a:pPr marL="571500" indent="-571500">
              <a:lnSpc>
                <a:spcPct val="150000"/>
              </a:lnSpc>
              <a:buNone/>
            </a:pPr>
            <a:r>
              <a:rPr lang="en-IN" dirty="0"/>
              <a:t>     </a:t>
            </a:r>
            <a:r>
              <a:rPr lang="en-IN" sz="2400" dirty="0">
                <a:latin typeface="Times New Roman" pitchFamily="18" charset="0"/>
                <a:cs typeface="Times New Roman" pitchFamily="18" charset="0"/>
              </a:rPr>
              <a:t>In this type of expansion the changes produced are skeletal in nature rather than mere tipping of the teeth bucally.</a:t>
            </a:r>
          </a:p>
          <a:p>
            <a:pPr marL="571500" indent="-571500">
              <a:lnSpc>
                <a:spcPct val="150000"/>
              </a:lnSpc>
              <a:buNone/>
            </a:pPr>
            <a:r>
              <a:rPr lang="en-IN" sz="2400" dirty="0">
                <a:latin typeface="Times New Roman" pitchFamily="18" charset="0"/>
                <a:cs typeface="Times New Roman" pitchFamily="18" charset="0"/>
              </a:rPr>
              <a:t>       The example of skeletal expansion is the rapid maxillary expansion.</a:t>
            </a:r>
          </a:p>
        </p:txBody>
      </p:sp>
      <p:pic>
        <p:nvPicPr>
          <p:cNvPr id="4" name="Picture 3" descr="Treatment-progress-after-maxillary-orthopedic-expansion.png"/>
          <p:cNvPicPr>
            <a:picLocks noChangeAspect="1"/>
          </p:cNvPicPr>
          <p:nvPr/>
        </p:nvPicPr>
        <p:blipFill>
          <a:blip r:embed="rId2"/>
          <a:srcRect t="45658"/>
          <a:stretch>
            <a:fillRect/>
          </a:stretch>
        </p:blipFill>
        <p:spPr>
          <a:xfrm>
            <a:off x="4214810" y="3571876"/>
            <a:ext cx="3643338" cy="27146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8"/>
            <a:ext cx="8229600" cy="4525963"/>
          </a:xfrm>
        </p:spPr>
        <p:txBody>
          <a:bodyPr>
            <a:normAutofit/>
          </a:bodyPr>
          <a:lstStyle/>
          <a:p>
            <a:pPr marL="571500" indent="-571500">
              <a:lnSpc>
                <a:spcPct val="150000"/>
              </a:lnSpc>
              <a:buNone/>
            </a:pPr>
            <a:r>
              <a:rPr lang="en-IN" dirty="0"/>
              <a:t>III. </a:t>
            </a:r>
            <a:r>
              <a:rPr lang="en-IN" sz="32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Passive expansion</a:t>
            </a:r>
          </a:p>
          <a:p>
            <a:pPr marL="571500" indent="-571500">
              <a:lnSpc>
                <a:spcPct val="150000"/>
              </a:lnSpc>
              <a:buNone/>
            </a:pPr>
            <a:r>
              <a:rPr lang="en-IN" dirty="0"/>
              <a:t>     </a:t>
            </a:r>
            <a:r>
              <a:rPr lang="en-IN" sz="2200" dirty="0">
                <a:latin typeface="Times New Roman" pitchFamily="18" charset="0"/>
                <a:cs typeface="Times New Roman" pitchFamily="18" charset="0"/>
              </a:rPr>
              <a:t>Passive expansion is produced by shielding of the buccal and the labial muscles with a resultant expansion of the arches.Thus this type expansion is not produced by extrinsic forces but rather is a result of intrinsic forces such as produced by the tongue</a:t>
            </a:r>
          </a:p>
          <a:p>
            <a:pPr marL="571500" indent="-571500">
              <a:lnSpc>
                <a:spcPct val="150000"/>
              </a:lnSpc>
              <a:buNone/>
            </a:pPr>
            <a:r>
              <a:rPr lang="en-IN" sz="2200" dirty="0">
                <a:latin typeface="Times New Roman" pitchFamily="18" charset="0"/>
                <a:cs typeface="Times New Roman" pitchFamily="18" charset="0"/>
              </a:rPr>
              <a:t>       Example : Fr-2 appliance and lip bumper.</a:t>
            </a:r>
          </a:p>
        </p:txBody>
      </p:sp>
      <p:pic>
        <p:nvPicPr>
          <p:cNvPr id="4" name="Picture 3" descr="131a.jpg"/>
          <p:cNvPicPr>
            <a:picLocks noChangeAspect="1"/>
          </p:cNvPicPr>
          <p:nvPr/>
        </p:nvPicPr>
        <p:blipFill>
          <a:blip r:embed="rId2"/>
          <a:stretch>
            <a:fillRect/>
          </a:stretch>
        </p:blipFill>
        <p:spPr>
          <a:xfrm>
            <a:off x="1214414" y="3857628"/>
            <a:ext cx="2786082" cy="2357454"/>
          </a:xfrm>
          <a:prstGeom prst="rect">
            <a:avLst/>
          </a:prstGeom>
          <a:ln>
            <a:noFill/>
          </a:ln>
          <a:effectLst>
            <a:softEdge rad="112500"/>
          </a:effectLst>
        </p:spPr>
      </p:pic>
      <p:pic>
        <p:nvPicPr>
          <p:cNvPr id="5" name="Picture 4" descr="a9dbe903a680b014182616f572e5041f.jpg"/>
          <p:cNvPicPr>
            <a:picLocks noChangeAspect="1"/>
          </p:cNvPicPr>
          <p:nvPr/>
        </p:nvPicPr>
        <p:blipFill>
          <a:blip r:embed="rId3"/>
          <a:srcRect l="2986" t="8947" r="2526" b="4366"/>
          <a:stretch>
            <a:fillRect/>
          </a:stretch>
        </p:blipFill>
        <p:spPr>
          <a:xfrm>
            <a:off x="4889500" y="3929066"/>
            <a:ext cx="3098800" cy="2428892"/>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50000"/>
              </a:lnSpc>
              <a:buClr>
                <a:schemeClr val="tx1"/>
              </a:buClr>
              <a:buFont typeface="Wingdings" pitchFamily="2" charset="2"/>
              <a:buChar char="Ø"/>
            </a:pPr>
            <a:r>
              <a:rPr lang="en-IN" sz="2400" dirty="0">
                <a:latin typeface="Times New Roman" pitchFamily="18" charset="0"/>
                <a:cs typeface="Times New Roman" pitchFamily="18" charset="0"/>
              </a:rPr>
              <a:t>Cross bite</a:t>
            </a:r>
          </a:p>
          <a:p>
            <a:pPr marL="514350" indent="-514350">
              <a:lnSpc>
                <a:spcPct val="150000"/>
              </a:lnSpc>
              <a:buClr>
                <a:schemeClr val="tx1"/>
              </a:buClr>
              <a:buFont typeface="Wingdings" pitchFamily="2" charset="2"/>
              <a:buChar char="Ø"/>
            </a:pPr>
            <a:r>
              <a:rPr lang="en-IN" sz="2400" dirty="0">
                <a:latin typeface="Times New Roman" pitchFamily="18" charset="0"/>
                <a:cs typeface="Times New Roman" pitchFamily="18" charset="0"/>
              </a:rPr>
              <a:t> Mild crowding</a:t>
            </a:r>
          </a:p>
          <a:p>
            <a:pPr marL="514350" indent="-514350">
              <a:lnSpc>
                <a:spcPct val="150000"/>
              </a:lnSpc>
              <a:buClr>
                <a:schemeClr val="tx1"/>
              </a:buClr>
              <a:buFont typeface="Wingdings" pitchFamily="2" charset="2"/>
              <a:buChar char="Ø"/>
            </a:pPr>
            <a:r>
              <a:rPr lang="en-IN" sz="2400" dirty="0">
                <a:latin typeface="Times New Roman" pitchFamily="18" charset="0"/>
                <a:cs typeface="Times New Roman" pitchFamily="18" charset="0"/>
              </a:rPr>
              <a:t> Expansion along with Functional appliance treatment</a:t>
            </a:r>
          </a:p>
          <a:p>
            <a:pPr marL="514350" indent="-514350">
              <a:lnSpc>
                <a:spcPct val="150000"/>
              </a:lnSpc>
              <a:buClr>
                <a:schemeClr val="tx1"/>
              </a:buClr>
              <a:buFont typeface="Wingdings" pitchFamily="2" charset="2"/>
              <a:buChar char="Ø"/>
            </a:pPr>
            <a:r>
              <a:rPr lang="en-IN" sz="2400" dirty="0">
                <a:latin typeface="Times New Roman" pitchFamily="18" charset="0"/>
                <a:cs typeface="Times New Roman" pitchFamily="18" charset="0"/>
              </a:rPr>
              <a:t> Skeletal class III malocclusion</a:t>
            </a:r>
          </a:p>
          <a:p>
            <a:pPr marL="514350" indent="-514350">
              <a:lnSpc>
                <a:spcPct val="150000"/>
              </a:lnSpc>
              <a:buClr>
                <a:schemeClr val="tx1"/>
              </a:buClr>
              <a:buFont typeface="Wingdings" pitchFamily="2" charset="2"/>
              <a:buChar char="Ø"/>
            </a:pPr>
            <a:r>
              <a:rPr lang="en-IN" sz="2400" dirty="0">
                <a:latin typeface="Times New Roman" pitchFamily="18" charset="0"/>
                <a:cs typeface="Times New Roman" pitchFamily="18" charset="0"/>
              </a:rPr>
              <a:t> Distal molar movement</a:t>
            </a:r>
          </a:p>
          <a:p>
            <a:pPr marL="514350" indent="-514350">
              <a:lnSpc>
                <a:spcPct val="150000"/>
              </a:lnSpc>
              <a:buClr>
                <a:schemeClr val="tx1"/>
              </a:buClr>
              <a:buFont typeface="Wingdings" pitchFamily="2" charset="2"/>
              <a:buChar char="Ø"/>
            </a:pPr>
            <a:r>
              <a:rPr lang="en-IN" sz="2400" dirty="0">
                <a:latin typeface="Times New Roman" pitchFamily="18" charset="0"/>
                <a:cs typeface="Times New Roman" pitchFamily="18" charset="0"/>
              </a:rPr>
              <a:t> Surgical orthodontics</a:t>
            </a:r>
          </a:p>
        </p:txBody>
      </p:sp>
      <p:sp>
        <p:nvSpPr>
          <p:cNvPr id="2" name="Title 1"/>
          <p:cNvSpPr>
            <a:spLocks noGrp="1"/>
          </p:cNvSpPr>
          <p:nvPr>
            <p:ph type="title"/>
          </p:nvPr>
        </p:nvSpPr>
        <p:spPr>
          <a:xfrm>
            <a:off x="428596" y="285728"/>
            <a:ext cx="8229600" cy="1143000"/>
          </a:xfrm>
        </p:spPr>
        <p:txBody>
          <a:bodyPr>
            <a:normAutofit/>
          </a:bodyPr>
          <a:lstStyle/>
          <a:p>
            <a:pPr>
              <a:lnSpc>
                <a:spcPct val="150000"/>
              </a:lnSpc>
            </a:pPr>
            <a:r>
              <a:rPr lang="en-IN" sz="3600" u="sng" dirty="0">
                <a:solidFill>
                  <a:schemeClr val="bg2">
                    <a:lumMod val="25000"/>
                  </a:schemeClr>
                </a:solidFill>
                <a:latin typeface="Times New Roman" pitchFamily="18" charset="0"/>
                <a:cs typeface="Times New Roman" pitchFamily="18" charset="0"/>
              </a:rPr>
              <a:t>Indications for Maxillary expansion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Rapid maxillary expansion is also known as rapid palatal expansion or split palate.</a:t>
            </a:r>
          </a:p>
          <a:p>
            <a:pPr>
              <a:lnSpc>
                <a:spcPct val="150000"/>
              </a:lnSpc>
              <a:buClr>
                <a:schemeClr val="tx1"/>
              </a:buClr>
              <a:buFont typeface="Courier New" pitchFamily="49" charset="0"/>
              <a:buChar char="o"/>
            </a:pPr>
            <a:r>
              <a:rPr lang="en-IN" sz="2400" dirty="0">
                <a:latin typeface="Times New Roman" pitchFamily="18" charset="0"/>
                <a:cs typeface="Times New Roman" pitchFamily="18" charset="0"/>
              </a:rPr>
              <a:t>It is a skeletal type of expansion that involves the separation of the mid-palatal suture and movement of the maxillary shelves away from each other.</a:t>
            </a:r>
          </a:p>
          <a:p>
            <a:pPr>
              <a:buNone/>
            </a:pPr>
            <a:endParaRPr lang="en-IN" dirty="0"/>
          </a:p>
        </p:txBody>
      </p:sp>
      <p:sp>
        <p:nvSpPr>
          <p:cNvPr id="2" name="Title 1"/>
          <p:cNvSpPr>
            <a:spLocks noGrp="1"/>
          </p:cNvSpPr>
          <p:nvPr>
            <p:ph type="title"/>
          </p:nvPr>
        </p:nvSpPr>
        <p:spPr>
          <a:xfrm>
            <a:off x="428596" y="285728"/>
            <a:ext cx="8229600" cy="1143000"/>
          </a:xfrm>
        </p:spPr>
        <p:txBody>
          <a:bodyPr>
            <a:normAutofit fontScale="90000"/>
          </a:bodyPr>
          <a:lstStyle/>
          <a:p>
            <a:r>
              <a:rPr lang="en-IN" sz="4000" u="sng" dirty="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RAPID MAXILLARY EXPANSION(R.M.E</a:t>
            </a:r>
            <a:r>
              <a:rPr lang="en-IN" u="sng" dirty="0">
                <a:solidFill>
                  <a:schemeClr val="bg2">
                    <a:lumMod val="25000"/>
                  </a:schemeClr>
                </a:solidFill>
                <a:effectLst>
                  <a:outerShdw blurRad="38100" dist="38100" dir="2700000" algn="tl">
                    <a:srgbClr val="000000">
                      <a:alpha val="43137"/>
                    </a:srgbClr>
                  </a:outerShdw>
                </a:effectLst>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2033</TotalTime>
  <Words>2459</Words>
  <Application>Microsoft Office PowerPoint</Application>
  <PresentationFormat>On-screen Show (4:3)</PresentationFormat>
  <Paragraphs>245</Paragraphs>
  <Slides>42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Book Antiqua</vt:lpstr>
      <vt:lpstr>Calibri</vt:lpstr>
      <vt:lpstr>Courier New</vt:lpstr>
      <vt:lpstr>Lucida Sans Unicode</vt:lpstr>
      <vt:lpstr>Times New Roman</vt:lpstr>
      <vt:lpstr>Verdana</vt:lpstr>
      <vt:lpstr>Wingdings</vt:lpstr>
      <vt:lpstr>Wingdings 2</vt:lpstr>
      <vt:lpstr>Wingdings 3</vt:lpstr>
      <vt:lpstr>Concourse</vt:lpstr>
      <vt:lpstr>PowerPoint Presentation</vt:lpstr>
      <vt:lpstr>Specific learning Objectives </vt:lpstr>
      <vt:lpstr>                CONTENTS</vt:lpstr>
      <vt:lpstr>INTRODUCTION</vt:lpstr>
      <vt:lpstr>PowerPoint Presentation</vt:lpstr>
      <vt:lpstr>PowerPoint Presentation</vt:lpstr>
      <vt:lpstr>PowerPoint Presentation</vt:lpstr>
      <vt:lpstr>Indications for Maxillary expansion</vt:lpstr>
      <vt:lpstr>RAPID MAXILLARY EXPANSION(R.M.E)</vt:lpstr>
      <vt:lpstr>APPLIED ANATOMY</vt:lpstr>
      <vt:lpstr>INDICATIONS FOR R.M.E</vt:lpstr>
      <vt:lpstr>PowerPoint Presentation</vt:lpstr>
      <vt:lpstr>PowerPoint Presentation</vt:lpstr>
      <vt:lpstr>THE EFFECTS OF R.M.E</vt:lpstr>
      <vt:lpstr>PowerPoint Presentation</vt:lpstr>
      <vt:lpstr>PowerPoint Presentation</vt:lpstr>
      <vt:lpstr>PowerPoint Presentation</vt:lpstr>
      <vt:lpstr>PowerPoint Presentation</vt:lpstr>
      <vt:lpstr>PowerPoint Presentation</vt:lpstr>
      <vt:lpstr>      TYPES OF APPLIANCE USED</vt:lpstr>
      <vt:lpstr>PowerPoint Presentation</vt:lpstr>
      <vt:lpstr>FIXED APPLIANCES </vt:lpstr>
      <vt:lpstr>PowerPoint Presentation</vt:lpstr>
      <vt:lpstr> HASS TYPE APPLIANCE</vt:lpstr>
      <vt:lpstr>ISAACSON TYPE APPLIANCE</vt:lpstr>
      <vt:lpstr> HYRAX TYPE APPLIANCE</vt:lpstr>
      <vt:lpstr>ACTIVATION SCHEDULE</vt:lpstr>
      <vt:lpstr>PowerPoint Presentation</vt:lpstr>
      <vt:lpstr>CONTRAINDICATIONS OF R.M.E</vt:lpstr>
      <vt:lpstr>PowerPoint Presentation</vt:lpstr>
      <vt:lpstr>RETENTION FOLLOWING R.M.E</vt:lpstr>
      <vt:lpstr>PowerPoint Presentation</vt:lpstr>
      <vt:lpstr>APPLIANCES USED FOR SLOW EXPANSION</vt:lpstr>
      <vt:lpstr> Coffin spring</vt:lpstr>
      <vt:lpstr>PowerPoint Presentation</vt:lpstr>
      <vt:lpstr>QUAD HELIX</vt:lpstr>
      <vt:lpstr>PowerPoint Presentation</vt:lpstr>
      <vt:lpstr>PowerPoint Presentation</vt:lpstr>
      <vt:lpstr>PowerPoint Presentation</vt:lpstr>
      <vt:lpstr>                SUMMARY</vt:lpstr>
      <vt:lpstr>REFERENCES</vt:lpstr>
      <vt:lpstr>Question &amp; Answer Session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sarjina</dc:creator>
  <cp:lastModifiedBy>Gaurav Agrawal</cp:lastModifiedBy>
  <cp:revision>194</cp:revision>
  <dcterms:created xsi:type="dcterms:W3CDTF">2019-12-13T17:21:52Z</dcterms:created>
  <dcterms:modified xsi:type="dcterms:W3CDTF">2022-08-28T14:47:07Z</dcterms:modified>
</cp:coreProperties>
</file>